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82" r:id="rId3"/>
    <p:sldId id="265" r:id="rId4"/>
    <p:sldId id="283" r:id="rId5"/>
    <p:sldId id="281" r:id="rId6"/>
    <p:sldId id="264" r:id="rId7"/>
    <p:sldId id="28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B8A4"/>
    <a:srgbClr val="ADD136"/>
    <a:srgbClr val="61C8F0"/>
    <a:srgbClr val="6D6D6C"/>
    <a:srgbClr val="209FEA"/>
    <a:srgbClr val="DA8EBE"/>
    <a:srgbClr val="B94D8C"/>
    <a:srgbClr val="92AD21"/>
    <a:srgbClr val="209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51"/>
    <p:restoredTop sz="86395"/>
  </p:normalViewPr>
  <p:slideViewPr>
    <p:cSldViewPr snapToGrid="0" snapToObjects="1">
      <p:cViewPr varScale="1">
        <p:scale>
          <a:sx n="74" d="100"/>
          <a:sy n="74" d="100"/>
        </p:scale>
        <p:origin x="192" y="8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29B17-48ED-124E-8460-9E2A6C0714FB}" type="datetimeFigureOut">
              <a:rPr lang="en-US" smtClean="0"/>
              <a:t>1/9/21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9FAB5-2F53-7C4A-A700-567AD891D1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06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1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6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6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896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6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80319" y="3186383"/>
            <a:ext cx="6253975" cy="1325563"/>
          </a:xfrm>
        </p:spPr>
        <p:txBody>
          <a:bodyPr/>
          <a:lstStyle/>
          <a:p>
            <a:r>
              <a:rPr lang="en-US"/>
              <a:t>Presentation </a:t>
            </a:r>
            <a:r>
              <a:rPr lang="en-US" dirty="0"/>
              <a:t>Title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542" y="593108"/>
            <a:ext cx="658368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4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48" y="457200"/>
            <a:ext cx="10622692" cy="931754"/>
          </a:xfrm>
        </p:spPr>
        <p:txBody>
          <a:bodyPr anchor="b">
            <a:normAutofit/>
          </a:bodyPr>
          <a:lstStyle>
            <a:lvl1pPr>
              <a:defRPr sz="36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50964" y="1743082"/>
            <a:ext cx="3125788" cy="3829153"/>
          </a:xfrm>
          <a:ln w="25400">
            <a:solidFill>
              <a:srgbClr val="33B8A4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48" y="1760647"/>
            <a:ext cx="7275515" cy="3811588"/>
          </a:xfrm>
        </p:spPr>
        <p:txBody>
          <a:bodyPr/>
          <a:lstStyle>
            <a:lvl1pPr marL="0" indent="0">
              <a:buNone/>
              <a:defRPr sz="1600" baseline="0">
                <a:latin typeface="MS Reference Sans Serif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3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927694"/>
          </a:xfrm>
        </p:spPr>
        <p:txBody>
          <a:bodyPr vert="eaVert"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15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194"/>
          </a:xfrm>
        </p:spPr>
        <p:txBody>
          <a:bodyPr vert="eaVert"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194"/>
          </a:xfrm>
        </p:spPr>
        <p:txBody>
          <a:bodyPr vert="eaVert"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42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46673"/>
            <a:ext cx="9144000" cy="1134625"/>
          </a:xfrm>
        </p:spPr>
        <p:txBody>
          <a:bodyPr anchor="b">
            <a:normAutofit/>
          </a:bodyPr>
          <a:lstStyle>
            <a:lvl1pPr algn="ctr">
              <a:defRPr sz="4800" baseline="0">
                <a:latin typeface="MS Reference Sans Serif Bold" charset="0"/>
              </a:defRPr>
            </a:lvl1pPr>
          </a:lstStyle>
          <a:p>
            <a:r>
              <a:rPr lang="en-US"/>
              <a:t>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44840"/>
            <a:ext cx="9144000" cy="770265"/>
          </a:xfrm>
        </p:spPr>
        <p:txBody>
          <a:bodyPr/>
          <a:lstStyle>
            <a:lvl1pPr marL="0" indent="0" algn="ctr">
              <a:buNone/>
              <a:defRPr sz="2400" baseline="0">
                <a:latin typeface="MS Reference Sans Serif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0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4201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5019" y="6406886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2000" i="1" baseline="0">
                <a:solidFill>
                  <a:srgbClr val="6D6D6C"/>
                </a:solidFill>
                <a:latin typeface="+mn-lt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4" y="6204804"/>
            <a:ext cx="2366684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12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69859"/>
            <a:ext cx="10515600" cy="1906706"/>
          </a:xfrm>
        </p:spPr>
        <p:txBody>
          <a:bodyPr anchor="b">
            <a:normAutofit/>
          </a:bodyPr>
          <a:lstStyle>
            <a:lvl1pPr>
              <a:defRPr sz="45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103553"/>
            <a:ext cx="10515600" cy="896947"/>
          </a:xfrm>
        </p:spPr>
        <p:txBody>
          <a:bodyPr/>
          <a:lstStyle>
            <a:lvl1pPr marL="0" indent="0">
              <a:buNone/>
              <a:defRPr sz="2400" baseline="0">
                <a:solidFill>
                  <a:srgbClr val="6D6D6C"/>
                </a:solidFill>
                <a:latin typeface="MS Reference Sans Serif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46610"/>
          </a:xfrm>
        </p:spPr>
        <p:txBody>
          <a:bodyPr/>
          <a:lstStyle>
            <a:lvl1pPr>
              <a:defRPr sz="2400" baseline="0">
                <a:latin typeface="MS Reference Sans Serif" charset="0"/>
              </a:defRPr>
            </a:lvl1pPr>
            <a:lvl2pPr>
              <a:defRPr sz="2100" baseline="0">
                <a:latin typeface="MS Reference Sans Serif" charset="0"/>
              </a:defRPr>
            </a:lvl2pPr>
            <a:lvl3pPr>
              <a:defRPr sz="1900" baseline="0">
                <a:latin typeface="MS Reference Sans Serif" charset="0"/>
              </a:defRPr>
            </a:lvl3pPr>
            <a:lvl4pPr>
              <a:defRPr sz="1700" baseline="0">
                <a:latin typeface="MS Reference Sans Serif" charset="0"/>
              </a:defRPr>
            </a:lvl4pPr>
            <a:lvl5pPr>
              <a:defRPr sz="1500"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72200" y="1825625"/>
            <a:ext cx="5181600" cy="3746610"/>
          </a:xfrm>
        </p:spPr>
        <p:txBody>
          <a:bodyPr/>
          <a:lstStyle>
            <a:lvl1pPr>
              <a:defRPr sz="2400" baseline="0">
                <a:latin typeface="MS Reference Sans Serif" charset="0"/>
              </a:defRPr>
            </a:lvl1pPr>
            <a:lvl2pPr>
              <a:defRPr sz="2100" baseline="0">
                <a:latin typeface="MS Reference Sans Serif" charset="0"/>
              </a:defRPr>
            </a:lvl2pPr>
            <a:lvl3pPr>
              <a:defRPr sz="1900" baseline="0">
                <a:latin typeface="MS Reference Sans Serif" charset="0"/>
              </a:defRPr>
            </a:lvl3pPr>
            <a:lvl4pPr>
              <a:defRPr sz="1700" baseline="0">
                <a:latin typeface="MS Reference Sans Serif" charset="0"/>
              </a:defRPr>
            </a:lvl4pPr>
            <a:lvl5pPr>
              <a:defRPr sz="1500"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4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MS Reference Sans Serif Bold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17972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latin typeface="MS Reference Sans Serif Bold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17972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5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latin typeface="MS Reference Sans Serif" charset="0"/>
              </a:defRPr>
            </a:lvl1pPr>
            <a:lvl2pPr>
              <a:defRPr sz="2800" baseline="0">
                <a:latin typeface="MS Reference Sans Serif" charset="0"/>
              </a:defRPr>
            </a:lvl2pPr>
            <a:lvl3pPr>
              <a:defRPr sz="2400" baseline="0">
                <a:latin typeface="MS Reference Sans Serif" charset="0"/>
              </a:defRPr>
            </a:lvl3pPr>
            <a:lvl4pPr>
              <a:defRPr sz="2000" baseline="0">
                <a:latin typeface="MS Reference Sans Serif" charset="0"/>
              </a:defRPr>
            </a:lvl4pPr>
            <a:lvl5pPr>
              <a:defRPr sz="2000" baseline="0">
                <a:latin typeface="MS Reference Sans Serif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latin typeface="MS Reference Sans Serif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4585" y="598881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29" y="5753319"/>
            <a:ext cx="2366684" cy="60303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7434"/>
            <a:ext cx="1517904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18893" y="6537434"/>
            <a:ext cx="1517904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041481" y="6537434"/>
            <a:ext cx="1517904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466" y="6537434"/>
            <a:ext cx="1527048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080274" y="6537434"/>
            <a:ext cx="1527048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599195" y="6537434"/>
            <a:ext cx="1527048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136062" y="6537434"/>
            <a:ext cx="1527048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0655054" y="6537434"/>
            <a:ext cx="1527048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79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MS Reference Sans Serif 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8" y="6308883"/>
            <a:ext cx="1796225" cy="4576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4E12A2-0033-7B42-B1F5-7D81B12F24D6}"/>
              </a:ext>
            </a:extLst>
          </p:cNvPr>
          <p:cNvSpPr txBox="1"/>
          <p:nvPr/>
        </p:nvSpPr>
        <p:spPr>
          <a:xfrm>
            <a:off x="3296037" y="2351782"/>
            <a:ext cx="71236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D6D6C"/>
                </a:solidFill>
              </a:rPr>
              <a:t>Software Solution </a:t>
            </a:r>
          </a:p>
          <a:p>
            <a:r>
              <a:rPr lang="en-US" sz="3200" dirty="0">
                <a:solidFill>
                  <a:srgbClr val="6D6D6C"/>
                </a:solidFill>
              </a:rPr>
              <a:t>For Annual Wellness Visits</a:t>
            </a:r>
          </a:p>
        </p:txBody>
      </p:sp>
    </p:spTree>
    <p:extLst>
      <p:ext uri="{BB962C8B-B14F-4D97-AF65-F5344CB8AC3E}">
        <p14:creationId xmlns:p14="http://schemas.microsoft.com/office/powerpoint/2010/main" val="74149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AF10C-822F-4F47-9B79-EC8D52876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9" y="0"/>
            <a:ext cx="12174561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0574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58" y="183461"/>
            <a:ext cx="10515600" cy="434975"/>
          </a:xfrm>
        </p:spPr>
        <p:txBody>
          <a:bodyPr>
            <a:noAutofit/>
          </a:bodyPr>
          <a:lstStyle/>
          <a:p>
            <a:r>
              <a:rPr lang="en-US" sz="3200" dirty="0"/>
              <a:t>What Must Be Completed to be Compliant?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257D97-F062-A346-B59E-35BE5A90C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864183"/>
              </p:ext>
            </p:extLst>
          </p:nvPr>
        </p:nvGraphicFramePr>
        <p:xfrm>
          <a:off x="203658" y="1184433"/>
          <a:ext cx="11552914" cy="4656455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41977">
                  <a:extLst>
                    <a:ext uri="{9D8B030D-6E8A-4147-A177-3AD203B41FA5}">
                      <a16:colId xmlns:a16="http://schemas.microsoft.com/office/drawing/2014/main" val="1537599869"/>
                    </a:ext>
                  </a:extLst>
                </a:gridCol>
                <a:gridCol w="9410937">
                  <a:extLst>
                    <a:ext uri="{9D8B030D-6E8A-4147-A177-3AD203B41FA5}">
                      <a16:colId xmlns:a16="http://schemas.microsoft.com/office/drawing/2014/main" val="2876977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Category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Details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33B8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297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Vitals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Blood Pressure, Height, Weight, BMI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45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Personal and Family Medical History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675" indent="0" algn="l" fontAlgn="b"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Medical events of the beneficiary’s parents, siblings, and children, including conditions that may be hereditary or place the beneficiary at increased risk; Past medical and surgical history, including experiences with illnesses, hospital stays, operations, allergies, injuries, and treatments; Use of, or exposure to, medications and supplements, including calcium and vitamins; Providers should pay close attention to opioid use.</a:t>
                      </a:r>
                    </a:p>
                    <a:p>
                      <a:pPr marL="66675" indent="0" algn="l" fontAlgn="b">
                        <a:tabLst/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89697955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800" u="none" strike="noStrike" dirty="0">
                          <a:effectLst/>
                        </a:rPr>
                        <a:t>Current Providers and Suppliers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6675" indent="0" algn="l" fontAlgn="b"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Include current beneficiary providers and suppliers that regularly provide medical care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33608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800" u="none" strike="noStrike" dirty="0">
                          <a:effectLst/>
                        </a:rPr>
                        <a:t>Health Assessments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Self assessment of health risks; ADLs, including dressing, bathing and walking; IADLs, including shopping, housekeeping, managing own medications, and handling finances; Mental health conditions including depression, substance use disorder, and cognitive impairment; Other conditions:  hearing impairment, home safety, fall/mobility risk.</a:t>
                      </a:r>
                    </a:p>
                    <a:p>
                      <a:pPr marL="65088" indent="0" algn="l" fontAlgn="b">
                        <a:tabLst/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46391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800" u="none" strike="noStrike" dirty="0">
                          <a:effectLst/>
                        </a:rPr>
                        <a:t>Written Plan (Personalized Prevention Plan)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Written plan provided to patient, that includes:</a:t>
                      </a:r>
                    </a:p>
                    <a:p>
                      <a:pPr marL="236538" indent="-171450" algn="l" fontAlgn="b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Recommendations for screenings and immunizations</a:t>
                      </a:r>
                    </a:p>
                    <a:p>
                      <a:pPr marL="236538" indent="-171450" algn="l" fontAlgn="b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The beneficiary’s HRA, health status and screening history, and age-appropriate preventive services Medicare covers </a:t>
                      </a:r>
                    </a:p>
                    <a:p>
                      <a:pPr marL="236538" indent="-171450" algn="l" fontAlgn="b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Personalized health advice and appropriate referrals to health education or preventive counseling services or programs </a:t>
                      </a:r>
                    </a:p>
                    <a:p>
                      <a:pPr marL="236538" indent="-171450" algn="l" fontAlgn="b">
                        <a:buFont typeface="Arial" panose="020B0604020202020204" pitchFamily="34" charset="0"/>
                        <a:buChar char="•"/>
                        <a:tabLst/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8405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800" u="none" strike="noStrike" dirty="0">
                          <a:effectLst/>
                        </a:rPr>
                        <a:t>What Else We Like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5088" indent="0" algn="l" fontAlgn="b">
                        <a:buFontTx/>
                        <a:buNone/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NOT REQUIRED:  Elder mistreatment; Bladder control; Bi-lateral corrected vision acuity test.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520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5088" indent="0" algn="l" fontAlgn="b">
                        <a:tabLst/>
                      </a:pPr>
                      <a:r>
                        <a:rPr lang="en-US" sz="1800" u="none" strike="noStrike" dirty="0">
                          <a:effectLst/>
                        </a:rPr>
                        <a:t>Advanced Directives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65088" indent="0" algn="l" fontAlgn="b">
                        <a:buFontTx/>
                        <a:buNone/>
                        <a:tabLst/>
                      </a:pPr>
                      <a:r>
                        <a:rPr lang="en-US" sz="1200" u="none" strike="noStrike" dirty="0">
                          <a:effectLst/>
                        </a:rPr>
                        <a:t>Advanced care planning when delivered with AWV.  Minimum 16 minutes.  Patient has no copays/coinsurance if delivered with AWV.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56224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39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658" y="183461"/>
            <a:ext cx="10515600" cy="434975"/>
          </a:xfrm>
        </p:spPr>
        <p:txBody>
          <a:bodyPr>
            <a:noAutofit/>
          </a:bodyPr>
          <a:lstStyle/>
          <a:p>
            <a:r>
              <a:rPr lang="en-US" sz="3200" dirty="0"/>
              <a:t>Reimbursement Rates</a:t>
            </a:r>
            <a:br>
              <a:rPr lang="en-US" sz="3200" dirty="0"/>
            </a:br>
            <a:r>
              <a:rPr lang="en-US" sz="1200" dirty="0"/>
              <a:t>per Physician Fee Schedule CMS 10/30/2020 (Non-Facility National Payment Amount)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CFBE483-E483-4547-8813-CB54311DF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72238"/>
              </p:ext>
            </p:extLst>
          </p:nvPr>
        </p:nvGraphicFramePr>
        <p:xfrm>
          <a:off x="491743" y="1078992"/>
          <a:ext cx="10989057" cy="4480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00619">
                  <a:extLst>
                    <a:ext uri="{9D8B030D-6E8A-4147-A177-3AD203B41FA5}">
                      <a16:colId xmlns:a16="http://schemas.microsoft.com/office/drawing/2014/main" val="2609378857"/>
                    </a:ext>
                  </a:extLst>
                </a:gridCol>
                <a:gridCol w="5887422">
                  <a:extLst>
                    <a:ext uri="{9D8B030D-6E8A-4147-A177-3AD203B41FA5}">
                      <a16:colId xmlns:a16="http://schemas.microsoft.com/office/drawing/2014/main" val="4243305690"/>
                    </a:ext>
                  </a:extLst>
                </a:gridCol>
                <a:gridCol w="1950508">
                  <a:extLst>
                    <a:ext uri="{9D8B030D-6E8A-4147-A177-3AD203B41FA5}">
                      <a16:colId xmlns:a16="http://schemas.microsoft.com/office/drawing/2014/main" val="1297452213"/>
                    </a:ext>
                  </a:extLst>
                </a:gridCol>
                <a:gridCol w="1950508">
                  <a:extLst>
                    <a:ext uri="{9D8B030D-6E8A-4147-A177-3AD203B41FA5}">
                      <a16:colId xmlns:a16="http://schemas.microsoft.com/office/drawing/2014/main" val="2482462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Codes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National Average Payment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Typical Subsequent AWV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73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G0402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Welcome to Medicare (IPPE).  Must be completed by Physician. First year in Medicare.  Use it or lose it.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$168.54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374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G0438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Annual Wellness Visit. Second year in Medicare. Use it once, anytime after the first year.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$172.87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77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G0439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Subsequent Annual Wellness Visit. Third year and all subsequent years in Medicare.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$117.29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$117.29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98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G0513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Prolonged Preventive Service, first 30 minutes.  Applicable to Wellness Visits from 36-66 minutes.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$66.77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$66.77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48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G0514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Prolonged Preventive Service, first 30 minutes.  Applicable to Wellness Visits from 67-97 minutes.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$66.40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566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99497-33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Advanced Care Planning.  Must spend at least 16 minutes.  Billed with Modifier 33.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$86.98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$86.98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136012"/>
                  </a:ext>
                </a:extLst>
              </a:tr>
            </a:tbl>
          </a:graphicData>
        </a:graphic>
      </p:graphicFrame>
      <p:sp>
        <p:nvSpPr>
          <p:cNvPr id="5" name="Decagon 4">
            <a:extLst>
              <a:ext uri="{FF2B5EF4-FFF2-40B4-BE49-F238E27FC236}">
                <a16:creationId xmlns:a16="http://schemas.microsoft.com/office/drawing/2014/main" id="{DFFAC9CA-0CF0-1D45-9E6A-C28F315D2F92}"/>
              </a:ext>
            </a:extLst>
          </p:cNvPr>
          <p:cNvSpPr/>
          <p:nvPr/>
        </p:nvSpPr>
        <p:spPr>
          <a:xfrm>
            <a:off x="10143744" y="5008186"/>
            <a:ext cx="1670304" cy="1398700"/>
          </a:xfrm>
          <a:prstGeom prst="decagon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Typical</a:t>
            </a:r>
          </a:p>
          <a:p>
            <a:pPr algn="ctr"/>
            <a:r>
              <a:rPr lang="en-US" dirty="0"/>
              <a:t>$271.04</a:t>
            </a:r>
          </a:p>
        </p:txBody>
      </p:sp>
    </p:spTree>
    <p:extLst>
      <p:ext uri="{BB962C8B-B14F-4D97-AF65-F5344CB8AC3E}">
        <p14:creationId xmlns:p14="http://schemas.microsoft.com/office/powerpoint/2010/main" val="339555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8" y="400949"/>
            <a:ext cx="11653529" cy="434975"/>
          </a:xfrm>
        </p:spPr>
        <p:txBody>
          <a:bodyPr>
            <a:noAutofit/>
          </a:bodyPr>
          <a:lstStyle/>
          <a:p>
            <a:pPr>
              <a:tabLst>
                <a:tab pos="6335713" algn="l"/>
              </a:tabLst>
            </a:pPr>
            <a:r>
              <a:rPr lang="en-US" sz="3200" dirty="0"/>
              <a:t>How Much A Practice Earns Depends on Who Delivers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93873E-2CF0-414D-AC4B-0CE67AC72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30426"/>
              </p:ext>
            </p:extLst>
          </p:nvPr>
        </p:nvGraphicFramePr>
        <p:xfrm>
          <a:off x="603173" y="1430674"/>
          <a:ext cx="6334077" cy="388449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631698">
                  <a:extLst>
                    <a:ext uri="{9D8B030D-6E8A-4147-A177-3AD203B41FA5}">
                      <a16:colId xmlns:a16="http://schemas.microsoft.com/office/drawing/2014/main" val="3961628385"/>
                    </a:ext>
                  </a:extLst>
                </a:gridCol>
                <a:gridCol w="703371">
                  <a:extLst>
                    <a:ext uri="{9D8B030D-6E8A-4147-A177-3AD203B41FA5}">
                      <a16:colId xmlns:a16="http://schemas.microsoft.com/office/drawing/2014/main" val="1045305692"/>
                    </a:ext>
                  </a:extLst>
                </a:gridCol>
                <a:gridCol w="1717454">
                  <a:extLst>
                    <a:ext uri="{9D8B030D-6E8A-4147-A177-3AD203B41FA5}">
                      <a16:colId xmlns:a16="http://schemas.microsoft.com/office/drawing/2014/main" val="1132765992"/>
                    </a:ext>
                  </a:extLst>
                </a:gridCol>
                <a:gridCol w="1154523">
                  <a:extLst>
                    <a:ext uri="{9D8B030D-6E8A-4147-A177-3AD203B41FA5}">
                      <a16:colId xmlns:a16="http://schemas.microsoft.com/office/drawing/2014/main" val="938242203"/>
                    </a:ext>
                  </a:extLst>
                </a:gridCol>
                <a:gridCol w="1127031">
                  <a:extLst>
                    <a:ext uri="{9D8B030D-6E8A-4147-A177-3AD203B41FA5}">
                      <a16:colId xmlns:a16="http://schemas.microsoft.com/office/drawing/2014/main" val="531670414"/>
                    </a:ext>
                  </a:extLst>
                </a:gridCol>
              </a:tblGrid>
              <a:tr h="29038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Unit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Physician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AP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11030"/>
                  </a:ext>
                </a:extLst>
              </a:tr>
              <a:tr h="290387">
                <a:tc>
                  <a:txBody>
                    <a:bodyPr/>
                    <a:lstStyle/>
                    <a:p>
                      <a:r>
                        <a:rPr lang="en-US" sz="1400" dirty="0"/>
                        <a:t>Pay/Hour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192037"/>
                  </a:ext>
                </a:extLst>
              </a:tr>
              <a:tr h="290387">
                <a:tc>
                  <a:txBody>
                    <a:bodyPr/>
                    <a:lstStyle/>
                    <a:p>
                      <a:r>
                        <a:rPr lang="en-US" sz="1400" dirty="0"/>
                        <a:t>Hours/AWV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$22.50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038302"/>
                  </a:ext>
                </a:extLst>
              </a:tr>
              <a:tr h="501217">
                <a:tc>
                  <a:txBody>
                    <a:bodyPr/>
                    <a:lstStyle/>
                    <a:p>
                      <a:r>
                        <a:rPr lang="en-US" sz="1400" dirty="0"/>
                        <a:t>MCW Cost </a:t>
                      </a:r>
                      <a:r>
                        <a:rPr lang="en-US" sz="1400" baseline="30000" dirty="0"/>
                        <a:t>(1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11789"/>
                  </a:ext>
                </a:extLst>
              </a:tr>
              <a:tr h="501217">
                <a:tc>
                  <a:txBody>
                    <a:bodyPr/>
                    <a:lstStyle/>
                    <a:p>
                      <a:r>
                        <a:rPr lang="en-US" sz="1400" dirty="0"/>
                        <a:t>TOTAL DIRECT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$27.50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077910"/>
                  </a:ext>
                </a:extLst>
              </a:tr>
              <a:tr h="29038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088810"/>
                  </a:ext>
                </a:extLst>
              </a:tr>
              <a:tr h="290387">
                <a:tc>
                  <a:txBody>
                    <a:bodyPr/>
                    <a:lstStyle/>
                    <a:p>
                      <a:r>
                        <a:rPr lang="en-US" sz="1400" b="1" dirty="0"/>
                        <a:t>Reimbursement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$230 </a:t>
                      </a:r>
                      <a:r>
                        <a:rPr lang="en-US" sz="1400" baseline="30000" dirty="0"/>
                        <a:t>(2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232273"/>
                  </a:ext>
                </a:extLst>
              </a:tr>
              <a:tr h="290387">
                <a:tc>
                  <a:txBody>
                    <a:bodyPr/>
                    <a:lstStyle/>
                    <a:p>
                      <a:r>
                        <a:rPr lang="en-US" sz="1400" dirty="0"/>
                        <a:t>Less Direct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$87.50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$27.50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29169"/>
                  </a:ext>
                </a:extLst>
              </a:tr>
              <a:tr h="501217">
                <a:tc>
                  <a:txBody>
                    <a:bodyPr/>
                    <a:lstStyle/>
                    <a:p>
                      <a:r>
                        <a:rPr lang="en-US" sz="1400" b="1" dirty="0"/>
                        <a:t>Net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 AWV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$142.50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$243.50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649524"/>
                  </a:ext>
                </a:extLst>
              </a:tr>
              <a:tr h="501217">
                <a:tc>
                  <a:txBody>
                    <a:bodyPr/>
                    <a:lstStyle/>
                    <a:p>
                      <a:r>
                        <a:rPr lang="en-US" sz="1400" b="1" dirty="0"/>
                        <a:t>Margin/AWV + Adv Directives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62%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7839995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47A111-15CF-244E-839B-5351A4E2B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33514"/>
              </p:ext>
            </p:extLst>
          </p:nvPr>
        </p:nvGraphicFramePr>
        <p:xfrm>
          <a:off x="7782072" y="1617782"/>
          <a:ext cx="3806755" cy="35102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737322">
                  <a:extLst>
                    <a:ext uri="{9D8B030D-6E8A-4147-A177-3AD203B41FA5}">
                      <a16:colId xmlns:a16="http://schemas.microsoft.com/office/drawing/2014/main" val="3961628385"/>
                    </a:ext>
                  </a:extLst>
                </a:gridCol>
                <a:gridCol w="2069433">
                  <a:extLst>
                    <a:ext uri="{9D8B030D-6E8A-4147-A177-3AD203B41FA5}">
                      <a16:colId xmlns:a16="http://schemas.microsoft.com/office/drawing/2014/main" val="531670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3B8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 Practice Using MAs for Delivery</a:t>
                      </a:r>
                    </a:p>
                  </a:txBody>
                  <a:tcPr>
                    <a:solidFill>
                      <a:srgbClr val="33B8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1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Beneficiaries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192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Opt-In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03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Completions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11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0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Reimbursement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$271,000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088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Less Direct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$27,500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2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Net Earnings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$243,500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6495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18B4FD6-C4CC-534D-AA75-A872FAECCD4B}"/>
              </a:ext>
            </a:extLst>
          </p:cNvPr>
          <p:cNvSpPr txBox="1"/>
          <p:nvPr/>
        </p:nvSpPr>
        <p:spPr>
          <a:xfrm>
            <a:off x="603173" y="5448256"/>
            <a:ext cx="425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650" indent="-109538"/>
            <a:r>
              <a:rPr lang="en-US" sz="1200" dirty="0"/>
              <a:t>1)  MCW monthly $299:  with 60 completions/month = $5/use</a:t>
            </a:r>
          </a:p>
          <a:p>
            <a:pPr marL="120650" indent="-109538"/>
            <a:r>
              <a:rPr lang="en-US" sz="1200" dirty="0"/>
              <a:t>2)  AP reimbursements 15% less than physician.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605BE58-60DB-C349-85C5-0FED138F72D0}"/>
              </a:ext>
            </a:extLst>
          </p:cNvPr>
          <p:cNvSpPr txBox="1">
            <a:spLocks/>
          </p:cNvSpPr>
          <p:nvPr/>
        </p:nvSpPr>
        <p:spPr>
          <a:xfrm>
            <a:off x="7782072" y="5549986"/>
            <a:ext cx="4063825" cy="4349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MS Reference Sans Serif Bold" charset="0"/>
                <a:ea typeface="+mj-ea"/>
                <a:cs typeface="+mj-cs"/>
              </a:defRPr>
            </a:lvl1pPr>
          </a:lstStyle>
          <a:p>
            <a:pPr>
              <a:tabLst>
                <a:tab pos="6335713" algn="l"/>
              </a:tabLst>
            </a:pPr>
            <a:r>
              <a:rPr lang="en-US" sz="1800" b="1" dirty="0"/>
              <a:t>MCW designed for MA delivery</a:t>
            </a:r>
          </a:p>
        </p:txBody>
      </p:sp>
    </p:spTree>
    <p:extLst>
      <p:ext uri="{BB962C8B-B14F-4D97-AF65-F5344CB8AC3E}">
        <p14:creationId xmlns:p14="http://schemas.microsoft.com/office/powerpoint/2010/main" val="1502152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9" y="155399"/>
            <a:ext cx="10515600" cy="434975"/>
          </a:xfrm>
        </p:spPr>
        <p:txBody>
          <a:bodyPr>
            <a:noAutofit/>
          </a:bodyPr>
          <a:lstStyle/>
          <a:p>
            <a:pPr>
              <a:tabLst>
                <a:tab pos="6335713" algn="l"/>
              </a:tabLst>
            </a:pPr>
            <a:r>
              <a:rPr lang="en-US" sz="3200" dirty="0"/>
              <a:t>Why MyCareWare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5724AE-D3FC-7640-98F0-D17ED4D27522}"/>
              </a:ext>
            </a:extLst>
          </p:cNvPr>
          <p:cNvSpPr txBox="1"/>
          <p:nvPr/>
        </p:nvSpPr>
        <p:spPr>
          <a:xfrm>
            <a:off x="454855" y="745774"/>
            <a:ext cx="11282289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i="1" dirty="0"/>
              <a:t>Comprehensive, Compliant, and Easy-to-Use Software Solution</a:t>
            </a:r>
          </a:p>
          <a:p>
            <a:pPr marL="917575" lvl="1" indent="-460375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u="sng" dirty="0"/>
              <a:t>Secure</a:t>
            </a:r>
            <a:r>
              <a:rPr lang="en-US" dirty="0"/>
              <a:t>:  HIPAA compliant; hierarchical permission structures to control user access; renowned, security-driven infrastructure partners; back-end audits and alerts to monitor access and usage; 2-Factor authentication for users. </a:t>
            </a:r>
          </a:p>
          <a:p>
            <a:pPr marL="917575" lvl="1" indent="-460375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u="sng" dirty="0"/>
              <a:t>Easy-to-Use</a:t>
            </a:r>
            <a:r>
              <a:rPr lang="en-US" dirty="0"/>
              <a:t>:  Designed for direct consumer use, meaning consumer-friendly language and smart algorithms that determine how the software flows and how the results print to the reports.</a:t>
            </a:r>
          </a:p>
          <a:p>
            <a:pPr marL="917575" lvl="1" indent="-460375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u="sng" dirty="0"/>
              <a:t>Efficient, Saving You Money</a:t>
            </a:r>
            <a:r>
              <a:rPr lang="en-US" dirty="0"/>
              <a:t>:  Software designed for delegation to qualified but lower cost staff, and automated reporting so staff don’t need to interpret and document results.</a:t>
            </a:r>
          </a:p>
          <a:p>
            <a:pPr marL="917575" lvl="1" indent="-460375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u="sng" dirty="0"/>
              <a:t>Compliant and Easily Audited</a:t>
            </a:r>
            <a:r>
              <a:rPr lang="en-US" dirty="0"/>
              <a:t>:  Records maintained for 7 years after the patient’s last visit; provided anytime to you or a third-party auditor upon your authorization.</a:t>
            </a:r>
          </a:p>
          <a:p>
            <a:pPr marL="917575" lvl="1" indent="-460375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u="sng" dirty="0"/>
              <a:t>Meet You Where You Are</a:t>
            </a:r>
            <a:r>
              <a:rPr lang="en-US" dirty="0"/>
              <a:t>:  Whether new to AWVs or experienced, we can customize a program to meet your unique practice and patient needs.  </a:t>
            </a:r>
          </a:p>
        </p:txBody>
      </p:sp>
    </p:spTree>
    <p:extLst>
      <p:ext uri="{BB962C8B-B14F-4D97-AF65-F5344CB8AC3E}">
        <p14:creationId xmlns:p14="http://schemas.microsoft.com/office/powerpoint/2010/main" val="192059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9" y="155399"/>
            <a:ext cx="10515600" cy="434975"/>
          </a:xfrm>
        </p:spPr>
        <p:txBody>
          <a:bodyPr>
            <a:noAutofit/>
          </a:bodyPr>
          <a:lstStyle/>
          <a:p>
            <a:pPr>
              <a:tabLst>
                <a:tab pos="6335713" algn="l"/>
              </a:tabLst>
            </a:pPr>
            <a:r>
              <a:rPr lang="en-US" sz="3200" dirty="0"/>
              <a:t>Additional Services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D04683-A751-F240-8DE5-74506B7B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31E3-DFD8-0746-BC49-748C361D6A7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5724AE-D3FC-7640-98F0-D17ED4D27522}"/>
              </a:ext>
            </a:extLst>
          </p:cNvPr>
          <p:cNvSpPr txBox="1"/>
          <p:nvPr/>
        </p:nvSpPr>
        <p:spPr>
          <a:xfrm>
            <a:off x="905959" y="1241726"/>
            <a:ext cx="1012780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/>
              <a:t>Additional Solutions to Keep Your Practice Productive</a:t>
            </a:r>
          </a:p>
          <a:p>
            <a:pPr lvl="0"/>
            <a:endParaRPr lang="en-US" b="1" i="1" dirty="0"/>
          </a:p>
          <a:p>
            <a:pPr marL="917575" lvl="1" indent="-460375">
              <a:buFont typeface="Wingdings" pitchFamily="2" charset="2"/>
              <a:buChar char="ü"/>
            </a:pPr>
            <a:r>
              <a:rPr lang="en-US" b="1" u="sng" dirty="0"/>
              <a:t>AWV Office and Staff Training to Maximize Utilization</a:t>
            </a:r>
          </a:p>
          <a:p>
            <a:pPr lvl="1"/>
            <a:endParaRPr lang="en-US" dirty="0"/>
          </a:p>
          <a:p>
            <a:pPr marL="917575" lvl="1" indent="-460375">
              <a:buFont typeface="Wingdings" pitchFamily="2" charset="2"/>
              <a:buChar char="ü"/>
            </a:pPr>
            <a:r>
              <a:rPr lang="en-US" b="1" u="sng" dirty="0"/>
              <a:t>AWV Scheduling, Intake and EMR Update</a:t>
            </a:r>
            <a:r>
              <a:rPr lang="en-US" dirty="0"/>
              <a:t>:  Clinical staff schedule patients and conduct intake, then set appointments with onsite staff or with provider via telehealth, update EMR for medications </a:t>
            </a:r>
          </a:p>
          <a:p>
            <a:pPr lvl="1"/>
            <a:endParaRPr lang="en-US" dirty="0"/>
          </a:p>
          <a:p>
            <a:pPr marL="917575" lvl="1" indent="-460375">
              <a:buFont typeface="Wingdings" pitchFamily="2" charset="2"/>
              <a:buChar char="ü"/>
            </a:pPr>
            <a:r>
              <a:rPr lang="en-US" b="1" u="sng" dirty="0"/>
              <a:t>Chronic Care Management Services</a:t>
            </a:r>
            <a:r>
              <a:rPr lang="en-US" dirty="0"/>
              <a:t>:  Chronic condition monitoring, including regular review of medications by pharmacy team</a:t>
            </a:r>
          </a:p>
          <a:p>
            <a:pPr lvl="1"/>
            <a:endParaRPr lang="en-US" sz="1600" dirty="0"/>
          </a:p>
          <a:p>
            <a:pPr marL="917575" lvl="1" indent="-460375">
              <a:buFont typeface="Wingdings" pitchFamily="2" charset="2"/>
              <a:buChar char="ü"/>
            </a:pPr>
            <a:r>
              <a:rPr lang="en-US" b="1" u="sng" dirty="0"/>
              <a:t>Remote Physiological Monitoring of Patients</a:t>
            </a:r>
            <a:r>
              <a:rPr lang="en-US" dirty="0"/>
              <a:t>:  Vitals monitoring, including set up of devices with patients, alerts to physician text.  </a:t>
            </a:r>
          </a:p>
        </p:txBody>
      </p:sp>
    </p:spTree>
    <p:extLst>
      <p:ext uri="{BB962C8B-B14F-4D97-AF65-F5344CB8AC3E}">
        <p14:creationId xmlns:p14="http://schemas.microsoft.com/office/powerpoint/2010/main" val="308603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areWare COT" id="{128BB91B-EBF7-3F44-90B7-3062FBC32826}" vid="{7F726D5C-4A6B-F245-BB5C-AD876F61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11113</TotalTime>
  <Words>840</Words>
  <Application>Microsoft Macintosh PowerPoint</Application>
  <PresentationFormat>Widescreen</PresentationFormat>
  <Paragraphs>137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MS Reference Sans Serif</vt:lpstr>
      <vt:lpstr>MS Reference Sans Serif Bold</vt:lpstr>
      <vt:lpstr>Wingdings</vt:lpstr>
      <vt:lpstr>Office Theme</vt:lpstr>
      <vt:lpstr>PowerPoint Presentation</vt:lpstr>
      <vt:lpstr>PowerPoint Presentation</vt:lpstr>
      <vt:lpstr>What Must Be Completed to be Compliant?</vt:lpstr>
      <vt:lpstr>Reimbursement Rates per Physician Fee Schedule CMS 10/30/2020 (Non-Facility National Payment Amount)</vt:lpstr>
      <vt:lpstr>How Much A Practice Earns Depends on Who Delivers</vt:lpstr>
      <vt:lpstr>Why MyCareWare</vt:lpstr>
      <vt:lpstr>Additional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Stevie</dc:creator>
  <cp:lastModifiedBy>Susan Stevie</cp:lastModifiedBy>
  <cp:revision>74</cp:revision>
  <cp:lastPrinted>2019-03-04T17:36:42Z</cp:lastPrinted>
  <dcterms:created xsi:type="dcterms:W3CDTF">2019-02-08T22:13:26Z</dcterms:created>
  <dcterms:modified xsi:type="dcterms:W3CDTF">2021-01-09T19:17:14Z</dcterms:modified>
</cp:coreProperties>
</file>