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7" r:id="rId2"/>
    <p:sldId id="265" r:id="rId3"/>
    <p:sldId id="280" r:id="rId4"/>
    <p:sldId id="270" r:id="rId5"/>
    <p:sldId id="268" r:id="rId6"/>
    <p:sldId id="283" r:id="rId7"/>
    <p:sldId id="262" r:id="rId8"/>
    <p:sldId id="263" r:id="rId9"/>
    <p:sldId id="257" r:id="rId10"/>
    <p:sldId id="264" r:id="rId11"/>
    <p:sldId id="258" r:id="rId12"/>
    <p:sldId id="266" r:id="rId13"/>
    <p:sldId id="284" r:id="rId14"/>
    <p:sldId id="269" r:id="rId1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9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1"/>
    <p:restoredTop sz="94669"/>
  </p:normalViewPr>
  <p:slideViewPr>
    <p:cSldViewPr snapToGrid="0" snapToObjects="1">
      <p:cViewPr varScale="1">
        <p:scale>
          <a:sx n="124" d="100"/>
          <a:sy n="124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92A3C-F23A-A843-A488-4FD4C11A401A}" type="datetimeFigureOut">
              <a:rPr lang="en-US" smtClean="0"/>
              <a:t>1/9/21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360BD-4677-C84C-8BD5-97B6E1B70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9FAB5-2F53-7C4A-A700-567AD891D1C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9FAB5-2F53-7C4A-A700-567AD891D1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34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9FAB5-2F53-7C4A-A700-567AD891D1C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3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2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3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7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3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7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8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46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2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3D438-6581-9344-9D16-0CDF2FF22F48}" type="datetimeFigureOut">
              <a:rPr lang="en-US" smtClean="0"/>
              <a:t>1/9/21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0047-98CA-C64D-86D5-2751D508426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710150-219C-5A40-BFB6-A3C63C60F0A7}"/>
              </a:ext>
            </a:extLst>
          </p:cNvPr>
          <p:cNvSpPr txBox="1">
            <a:spLocks/>
          </p:cNvSpPr>
          <p:nvPr userDrawn="1"/>
        </p:nvSpPr>
        <p:spPr>
          <a:xfrm>
            <a:off x="6993764" y="6091927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i="1" kern="1200" baseline="0">
                <a:solidFill>
                  <a:srgbClr val="6D6D6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4C31E3-DFD8-0746-BC49-748C361D6A79}" type="slidenum">
              <a:rPr lang="en-US" sz="1500" smtClean="0"/>
              <a:pPr/>
              <a:t>‹#›</a:t>
            </a:fld>
            <a:endParaRPr lang="en-US" sz="15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5E7989-9BC0-774F-88F6-603D677743FD}"/>
              </a:ext>
            </a:extLst>
          </p:cNvPr>
          <p:cNvCxnSpPr/>
          <p:nvPr userDrawn="1"/>
        </p:nvCxnSpPr>
        <p:spPr>
          <a:xfrm>
            <a:off x="177800" y="731520"/>
            <a:ext cx="8788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27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B8809-7609-4646-B06C-D03B98EAB7C8}"/>
              </a:ext>
            </a:extLst>
          </p:cNvPr>
          <p:cNvSpPr txBox="1"/>
          <p:nvPr/>
        </p:nvSpPr>
        <p:spPr>
          <a:xfrm>
            <a:off x="1636963" y="1807442"/>
            <a:ext cx="7085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Coding &amp; Reimbursement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F783F-6EDA-D64A-BE77-C53ED2BA4734}"/>
              </a:ext>
            </a:extLst>
          </p:cNvPr>
          <p:cNvSpPr txBox="1"/>
          <p:nvPr/>
        </p:nvSpPr>
        <p:spPr>
          <a:xfrm>
            <a:off x="415236" y="5587552"/>
            <a:ext cx="8501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u="sng" dirty="0"/>
              <a:t>Special Notes:</a:t>
            </a:r>
          </a:p>
          <a:p>
            <a:r>
              <a:rPr lang="en-US" sz="1050" dirty="0"/>
              <a:t>Rates listed are estimates:  all reimbursement rates vary by practice locality, historic practice/NPI performance, sequestration, and practitioner license.</a:t>
            </a:r>
          </a:p>
          <a:p>
            <a:r>
              <a:rPr lang="en-US" sz="1050" dirty="0"/>
              <a:t>Coding, per the AMA, and supported by the courts, is the responsibility of the practitioner.  MyCareWare makes recommendations only.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9996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1094467" y="186433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Issues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97546E-DCD9-014A-A345-2A60F77B9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90557"/>
              </p:ext>
            </p:extLst>
          </p:nvPr>
        </p:nvGraphicFramePr>
        <p:xfrm>
          <a:off x="447246" y="1163955"/>
          <a:ext cx="7970110" cy="45300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85055">
                  <a:extLst>
                    <a:ext uri="{9D8B030D-6E8A-4147-A177-3AD203B41FA5}">
                      <a16:colId xmlns:a16="http://schemas.microsoft.com/office/drawing/2014/main" val="739051240"/>
                    </a:ext>
                  </a:extLst>
                </a:gridCol>
                <a:gridCol w="3985055">
                  <a:extLst>
                    <a:ext uri="{9D8B030D-6E8A-4147-A177-3AD203B41FA5}">
                      <a16:colId xmlns:a16="http://schemas.microsoft.com/office/drawing/2014/main" val="141053745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Issue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770160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200" dirty="0"/>
                        <a:t>Medicare Administrative Contractors (MACs) advise incorrect modifier for 99497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 provide documentation (see appendix).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463683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200" dirty="0"/>
                        <a:t>E.H.R.s haven’t added codes for Preventive Services (particularly smaller, less widely used E.H.R.s)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 provide codes so you can register (see prior page and appendix).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9633673"/>
                  </a:ext>
                </a:extLst>
              </a:tr>
              <a:tr h="1165860">
                <a:tc>
                  <a:txBody>
                    <a:bodyPr/>
                    <a:lstStyle/>
                    <a:p>
                      <a:r>
                        <a:rPr lang="en-US" sz="1200" dirty="0"/>
                        <a:t>Medicare Advantage programs reimburse at lower rates than Medicare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 encourage you to talk with your payor.  Most MA programs WANT preventive services done.  They may:  (1) increase reimbursement to match Part B; (2) give your practice incentives to get the services in current year; (3) provide you with a list of patients they’ve targeted so that you prioritize getting the preventive services completed.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691314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Physical Exam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covered by Medicare so patient pays 100% out of pocket.  MAY be covered by Medicare Advantage programs – ask first.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119601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Some MACs approve ACP with IPPE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Check with your MAC before adding ACP codes to IPPE. If not covered, patient copay required.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367853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Some Medicare Advantage plans are challenging use of the PPPS codes.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 provide documentation (see appendix).</a:t>
                      </a:r>
                    </a:p>
                    <a:p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8093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47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31CF-84F5-8B4E-9D96-D35A79C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US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7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31CF-84F5-8B4E-9D96-D35A79C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41" y="1075959"/>
            <a:ext cx="7886700" cy="346249"/>
          </a:xfrm>
        </p:spPr>
        <p:txBody>
          <a:bodyPr>
            <a:normAutofit/>
          </a:bodyPr>
          <a:lstStyle/>
          <a:p>
            <a:r>
              <a:rPr lang="en-US" sz="1800" b="1" u="sng" dirty="0"/>
              <a:t>Coding Documentation:  AWV &amp; Advanced Care Planning, Code:  99497</a:t>
            </a:r>
          </a:p>
        </p:txBody>
      </p:sp>
      <p:pic>
        <p:nvPicPr>
          <p:cNvPr id="2049" name="Picture 1" descr="page10image92278592">
            <a:extLst>
              <a:ext uri="{FF2B5EF4-FFF2-40B4-BE49-F238E27FC236}">
                <a16:creationId xmlns:a16="http://schemas.microsoft.com/office/drawing/2014/main" id="{ED7A843D-CF9E-9C4D-804E-10F1DF21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40" y="1835158"/>
            <a:ext cx="95250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35EDD14-7925-1941-8212-75F1036E0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232" y="1822284"/>
            <a:ext cx="26319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latin typeface="ArialMT"/>
              </a:rPr>
              <a:t>Page 10/11 of 16 ICN 905706 August 2018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latin typeface="ArialMT"/>
              </a:rPr>
              <a:t>MLN Booklet 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68CEA-FF22-3B41-AF88-C018063A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40" y="2568609"/>
            <a:ext cx="3974242" cy="2041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8C7D07-D761-384A-B123-AC12C13B9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065" y="2648184"/>
            <a:ext cx="3541220" cy="1665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9039C1-EA90-9140-BAE1-A62B0F93636F}"/>
              </a:ext>
            </a:extLst>
          </p:cNvPr>
          <p:cNvSpPr/>
          <p:nvPr/>
        </p:nvSpPr>
        <p:spPr>
          <a:xfrm>
            <a:off x="4337222" y="181590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www.cms.gov</a:t>
            </a:r>
            <a:r>
              <a:rPr lang="en-US" sz="1200" dirty="0"/>
              <a:t>/Outreach-and-Education/Medicare-Learning-Network-MLN/</a:t>
            </a:r>
            <a:r>
              <a:rPr lang="en-US" sz="1200" dirty="0" err="1"/>
              <a:t>MLNProducts</a:t>
            </a:r>
            <a:r>
              <a:rPr lang="en-US" sz="1200" dirty="0"/>
              <a:t>/downloads/AWV_chart_ICN905706.pdf</a:t>
            </a:r>
          </a:p>
        </p:txBody>
      </p:sp>
    </p:spTree>
    <p:extLst>
      <p:ext uri="{BB962C8B-B14F-4D97-AF65-F5344CB8AC3E}">
        <p14:creationId xmlns:p14="http://schemas.microsoft.com/office/powerpoint/2010/main" val="295051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31CF-84F5-8B4E-9D96-D35A79C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4" y="655696"/>
            <a:ext cx="7886700" cy="346249"/>
          </a:xfrm>
        </p:spPr>
        <p:txBody>
          <a:bodyPr>
            <a:normAutofit/>
          </a:bodyPr>
          <a:lstStyle/>
          <a:p>
            <a:r>
              <a:rPr lang="en-US" sz="1800" b="1" u="sng" dirty="0"/>
              <a:t>Coding Documentation:  Billing Codes, G0513 and G0514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94749B7-30F6-6440-9F12-EBD62F4EB9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134" y="1159788"/>
            <a:ext cx="2777014" cy="157305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4DE2D9-5859-3F46-8EF7-0FB73A0B724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341" y="3171807"/>
            <a:ext cx="3633788" cy="201120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70063C-2F08-4943-9B63-B006AB1EACE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20224" y="4670770"/>
            <a:ext cx="2673668" cy="463868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966305-B9C7-B946-80E1-A4406B09E3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5160" y="2892663"/>
            <a:ext cx="1993031" cy="536337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4969A1-1BD4-8F4F-859E-DA6C1993415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02441" y="1539277"/>
            <a:ext cx="2240457" cy="1214162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F9F66D-DD17-F74E-A781-6C7D16E1415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45160" y="1524900"/>
            <a:ext cx="1993031" cy="134854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DF23A7F8-A3DC-E44A-8F46-83680E5FFB59}"/>
              </a:ext>
            </a:extLst>
          </p:cNvPr>
          <p:cNvSpPr/>
          <p:nvPr/>
        </p:nvSpPr>
        <p:spPr>
          <a:xfrm>
            <a:off x="1986117" y="4902704"/>
            <a:ext cx="334108" cy="14067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F7BFEF-574A-A644-89DB-F57FF96BB69C}"/>
              </a:ext>
            </a:extLst>
          </p:cNvPr>
          <p:cNvSpPr txBox="1"/>
          <p:nvPr/>
        </p:nvSpPr>
        <p:spPr>
          <a:xfrm>
            <a:off x="5307873" y="3945558"/>
            <a:ext cx="3299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Per CMS, Prolonged Preventive Service Codes G0513 and G0514 apply to Annual Wellness Visit codes G0438 and G0439.</a:t>
            </a:r>
          </a:p>
          <a:p>
            <a:endParaRPr lang="en-US" sz="1350" dirty="0"/>
          </a:p>
          <a:p>
            <a:r>
              <a:rPr lang="en-US" sz="1350" dirty="0"/>
              <a:t>Medicare Advantage payers are required by law to follow CMS rules.  They may add services, but cannot deny services specified by CMS.</a:t>
            </a:r>
          </a:p>
        </p:txBody>
      </p:sp>
    </p:spTree>
    <p:extLst>
      <p:ext uri="{BB962C8B-B14F-4D97-AF65-F5344CB8AC3E}">
        <p14:creationId xmlns:p14="http://schemas.microsoft.com/office/powerpoint/2010/main" val="379186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129267" y="961133"/>
            <a:ext cx="78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After Visit Coding (Follow Ups)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B2D91F-A949-184F-9B33-18A99D8E9E38}"/>
              </a:ext>
            </a:extLst>
          </p:cNvPr>
          <p:cNvSpPr/>
          <p:nvPr/>
        </p:nvSpPr>
        <p:spPr>
          <a:xfrm>
            <a:off x="1322455" y="1806718"/>
            <a:ext cx="7439441" cy="384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8" b="1" u="sng" dirty="0"/>
              <a:t>Additional </a:t>
            </a:r>
            <a:r>
              <a:rPr lang="en-US" sz="938" b="1" u="sng" dirty="0" err="1"/>
              <a:t>Prentive</a:t>
            </a:r>
            <a:r>
              <a:rPr lang="en-US" sz="938" b="1" u="sng" dirty="0"/>
              <a:t> Services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Alcohol Misuse Screening and Counseling---(G0442/G0443)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Bone Mass Measurements---(See Codes Online)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Cardiovascular Disease Screening Test---(80061+82465/83718/84478) 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Colorectal Cancer Screening---(See Codes Online)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Counseling to Prevent Tobacco Use---(99406/99407)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Depression Screening---(G0444)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Diabetes Screening---(82947,82950,82951)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Diabetes Self-Management Training---(G0108/G0109)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Glaucoma Screening---(G0117/G0118)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Hepatitis C Virus (HCV) Screening---(G0472)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Human Immunodeficiency Virus (HIV) Screening---(80081,G0432/433/435/475)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Influenza, Pneumococcal, and Hepatitis B Vaccinations and their Administration---(G0008, See Codes Online) 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Intensive Behavioral Therapy (IBT) for Cardiovascular Disease (CVD), also known as a CVD risk reduction visit---(G0446)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IBT for Obesity---(G0447/G0473)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Medical Nutrition Therapy---(97802/03/03, G0271/272) 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Prostate Cancer Screening---(GO102/103)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for Cervical Cancer with Human Papillomavirus (HPV) Tests---(90739/40/43/44/46/47, G0010)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for Lung Cancer with Low Dose Computed Tomography---(G0296/G0297)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for Hepatitis B Virus (HBV) Infection---(G0499)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for Sexually Transmitted Infections (STIs)---(See Codes Online)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High Intensity Behavioral Counseling (HIBC) to Prevent STIs---(G0445)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Mammography---(77063/77067)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Pap Tests---(See Codes Online)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Screening Pelvic Examination (includes a clinical breast examination)---(G0101)</a:t>
            </a:r>
          </a:p>
          <a:p>
            <a:pPr marL="128588" indent="-128588">
              <a:buFont typeface="Wingdings" pitchFamily="2" charset="2"/>
              <a:buChar char="ü"/>
            </a:pPr>
            <a:r>
              <a:rPr lang="en-US" sz="938" dirty="0"/>
              <a:t>Ultrasound Screening for Abdominal Aortic Aneurysm (AAA)---(76706)</a:t>
            </a:r>
          </a:p>
        </p:txBody>
      </p:sp>
    </p:spTree>
    <p:extLst>
      <p:ext uri="{BB962C8B-B14F-4D97-AF65-F5344CB8AC3E}">
        <p14:creationId xmlns:p14="http://schemas.microsoft.com/office/powerpoint/2010/main" val="217110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923" y="226289"/>
            <a:ext cx="3809656" cy="326231"/>
          </a:xfrm>
        </p:spPr>
        <p:txBody>
          <a:bodyPr>
            <a:noAutofit/>
          </a:bodyPr>
          <a:lstStyle/>
          <a:p>
            <a:pPr algn="r"/>
            <a:r>
              <a:rPr lang="en-US" sz="2400" dirty="0"/>
              <a:t>What Must Be Completed?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04683-A751-F240-8DE5-74506B7B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31E3-DFD8-0746-BC49-748C361D6A7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257D97-F062-A346-B59E-35BE5A90C117}"/>
              </a:ext>
            </a:extLst>
          </p:cNvPr>
          <p:cNvGraphicFramePr>
            <a:graphicFrameLocks noGrp="1"/>
          </p:cNvGraphicFramePr>
          <p:nvPr/>
        </p:nvGraphicFramePr>
        <p:xfrm>
          <a:off x="152743" y="1543244"/>
          <a:ext cx="8664686" cy="3496152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06483">
                  <a:extLst>
                    <a:ext uri="{9D8B030D-6E8A-4147-A177-3AD203B41FA5}">
                      <a16:colId xmlns:a16="http://schemas.microsoft.com/office/drawing/2014/main" val="1537599869"/>
                    </a:ext>
                  </a:extLst>
                </a:gridCol>
                <a:gridCol w="7058203">
                  <a:extLst>
                    <a:ext uri="{9D8B030D-6E8A-4147-A177-3AD203B41FA5}">
                      <a16:colId xmlns:a16="http://schemas.microsoft.com/office/drawing/2014/main" val="287697794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Category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33B8A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Details</a:t>
                      </a:r>
                      <a:endParaRPr lang="en-US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33B8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29749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Vitals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/>
                        <a:t>Blood Pressure, Height, Weight, BMI</a:t>
                      </a:r>
                      <a:endParaRPr lang="en-US" sz="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1450359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Personal and Family Medical History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66675" indent="0" algn="l" fontAlgn="b"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Medical events of the beneficiary’s parents, siblings, and children, including conditions that may be hereditary or place the beneficiary at increased risk; Past medical and surgical history, including experiences with illnesses, hospital stays, operations, allergies, injuries, and treatments; Use of, or exposure to, medications and supplements, including calcium and vitamins; Providers should pay close attention to opioid use.</a:t>
                      </a:r>
                    </a:p>
                    <a:p>
                      <a:pPr marL="66675" indent="0" algn="l" fontAlgn="b">
                        <a:tabLst/>
                      </a:pP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58969795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1400" u="none" strike="noStrike" dirty="0">
                          <a:effectLst/>
                        </a:rPr>
                        <a:t>Current Providers and Suppliers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66675" indent="0" algn="l" fontAlgn="b"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Include current beneficiary providers and suppliers that regularly provide medical care 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033608254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1400" u="none" strike="noStrike" dirty="0">
                          <a:effectLst/>
                        </a:rPr>
                        <a:t>Health Assessments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Self assessment of health risks; ADLs, including dressing, bathing and walking; IADLs, including shopping, housekeeping, managing own medications, and handling finances; Mental health conditions including depression, substance use disorder, and cognitive impairment; Other conditions:  hearing impairment, home safety, fall/mobility risk.</a:t>
                      </a:r>
                    </a:p>
                    <a:p>
                      <a:pPr marL="65088" indent="0" algn="l" fontAlgn="b">
                        <a:tabLst/>
                      </a:pP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646391013"/>
                  </a:ext>
                </a:extLst>
              </a:tr>
              <a:tr h="692944"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1400" u="none" strike="noStrike" dirty="0">
                          <a:effectLst/>
                        </a:rPr>
                        <a:t>Written Plan (Personalized Prevention Plan)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Written plan provided to patient, that includes:</a:t>
                      </a:r>
                    </a:p>
                    <a:p>
                      <a:pPr marL="236538" indent="-171450" algn="l" fontAlgn="b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Recommendations for screenings and immunizations</a:t>
                      </a:r>
                    </a:p>
                    <a:p>
                      <a:pPr marL="236538" indent="-171450" algn="l" fontAlgn="b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The beneficiary’s HRA, health status and screening history, and age-appropriate preventive services Medicare covers </a:t>
                      </a:r>
                    </a:p>
                    <a:p>
                      <a:pPr marL="236538" indent="-171450" algn="l" fontAlgn="b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Personalized health advice and appropriate referrals to health education or preventive counseling services or programs </a:t>
                      </a:r>
                    </a:p>
                    <a:p>
                      <a:pPr marL="236538" indent="-171450" algn="l" fontAlgn="b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33840592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1400" u="none" strike="noStrike" dirty="0">
                          <a:effectLst/>
                        </a:rPr>
                        <a:t>What Else We Like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65088" indent="0" algn="l" fontAlgn="b">
                        <a:buFontTx/>
                        <a:buNone/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NOT REQUIRED:  Elder mistreatment; Bladder control; Vision acuity with eyewear.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42252050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65088" indent="0" algn="l" fontAlgn="b">
                        <a:tabLst/>
                      </a:pPr>
                      <a:r>
                        <a:rPr lang="en-US" sz="1400" u="none" strike="noStrike" dirty="0">
                          <a:effectLst/>
                        </a:rPr>
                        <a:t>Advanced Directives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65088" indent="0" algn="l" fontAlgn="b">
                        <a:buFontTx/>
                        <a:buNone/>
                        <a:tabLst/>
                      </a:pPr>
                      <a:r>
                        <a:rPr lang="en-US" sz="900" u="none" strike="noStrike" dirty="0">
                          <a:effectLst/>
                        </a:rPr>
                        <a:t>Advanced care planning when delivered with AWV.  Minimum 16 minutes.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156224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991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644" y="186120"/>
            <a:ext cx="3111156" cy="326231"/>
          </a:xfrm>
        </p:spPr>
        <p:txBody>
          <a:bodyPr>
            <a:noAutofit/>
          </a:bodyPr>
          <a:lstStyle/>
          <a:p>
            <a:pPr algn="r"/>
            <a:r>
              <a:rPr lang="en-US" sz="2400" dirty="0"/>
              <a:t>How to Pass an Audit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D04683-A751-F240-8DE5-74506B7B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31E3-DFD8-0746-BC49-748C361D6A7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39B8E5-45A1-D846-AB52-1091F1BA8DF8}"/>
              </a:ext>
            </a:extLst>
          </p:cNvPr>
          <p:cNvSpPr txBox="1"/>
          <p:nvPr/>
        </p:nvSpPr>
        <p:spPr>
          <a:xfrm>
            <a:off x="4066675" y="1783133"/>
            <a:ext cx="49844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Prove compliance: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By Patient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Copy of Patient Personalized Prevention Plan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Copy of the ”Test” at the Time of Service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Patient’s Answers for the ”Test”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Time Spent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dirty="0"/>
              <a:t>AWV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dirty="0"/>
              <a:t>Advanced Directives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dirty="0"/>
              <a:t>Care Coordination:  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dirty="0"/>
              <a:t>Copy of patient results to PCP if delivered by someone other than the PCP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345D6-DDE2-3447-970B-D250BC2DAFF5}"/>
              </a:ext>
            </a:extLst>
          </p:cNvPr>
          <p:cNvSpPr txBox="1"/>
          <p:nvPr/>
        </p:nvSpPr>
        <p:spPr>
          <a:xfrm>
            <a:off x="268589" y="1903448"/>
            <a:ext cx="3509327" cy="2862322"/>
          </a:xfrm>
          <a:prstGeom prst="rect">
            <a:avLst/>
          </a:prstGeom>
          <a:solidFill>
            <a:srgbClr val="33B8A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Medicare Can Update the Requirements As Often As Quarterly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Must Update Changes to AWV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Must Update Changes to Medicare Beneficiary Preventive Screenings and Services as part of the </a:t>
            </a:r>
            <a:r>
              <a:rPr lang="en-US" b="1" i="1" u="sng" dirty="0">
                <a:solidFill>
                  <a:schemeClr val="bg1"/>
                </a:solidFill>
              </a:rPr>
              <a:t>Written</a:t>
            </a:r>
            <a:r>
              <a:rPr lang="en-US" b="1" i="1" dirty="0">
                <a:solidFill>
                  <a:schemeClr val="bg1"/>
                </a:solidFill>
              </a:rPr>
              <a:t> Patient Personalized Prevention Plan</a:t>
            </a:r>
          </a:p>
        </p:txBody>
      </p:sp>
    </p:spTree>
    <p:extLst>
      <p:ext uri="{BB962C8B-B14F-4D97-AF65-F5344CB8AC3E}">
        <p14:creationId xmlns:p14="http://schemas.microsoft.com/office/powerpoint/2010/main" val="403906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2470-2F1F-E64C-9864-D47277B4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0" y="1263848"/>
            <a:ext cx="7886700" cy="3263504"/>
          </a:xfrm>
        </p:spPr>
        <p:txBody>
          <a:bodyPr>
            <a:noAutofit/>
          </a:bodyPr>
          <a:lstStyle/>
          <a:p>
            <a:r>
              <a:rPr lang="en-US" sz="1600" dirty="0"/>
              <a:t>G0402:  IPPE (AKA Welcome to Medicare)</a:t>
            </a:r>
          </a:p>
          <a:p>
            <a:r>
              <a:rPr lang="en-US" sz="1600" dirty="0"/>
              <a:t>G0403:  EKG for IPPE</a:t>
            </a:r>
          </a:p>
          <a:p>
            <a:r>
              <a:rPr lang="en-US" sz="1600" dirty="0"/>
              <a:t>G0404:  EKG tracing for IPPE</a:t>
            </a:r>
          </a:p>
          <a:p>
            <a:r>
              <a:rPr lang="en-US" sz="1600" dirty="0"/>
              <a:t>G0405:  EKG interpret and report for IPPE</a:t>
            </a:r>
          </a:p>
          <a:p>
            <a:r>
              <a:rPr lang="en-US" sz="1600" dirty="0"/>
              <a:t>G0438:  First AWV</a:t>
            </a:r>
          </a:p>
          <a:p>
            <a:r>
              <a:rPr lang="en-US" sz="1600" dirty="0"/>
              <a:t>G0439:  Subsequent AWV</a:t>
            </a:r>
          </a:p>
          <a:p>
            <a:r>
              <a:rPr lang="en-US" sz="1600" dirty="0"/>
              <a:t>G0513:  Prolonged Preventive Services, 1st 30</a:t>
            </a:r>
          </a:p>
          <a:p>
            <a:r>
              <a:rPr lang="en-US" sz="1600" dirty="0"/>
              <a:t>G0514:  Prolonged Preventive Services, 2nd 30</a:t>
            </a:r>
          </a:p>
          <a:p>
            <a:r>
              <a:rPr lang="en-US" sz="1600" dirty="0"/>
              <a:t>99497 - 33:  Advanced Directives, 1st 16 with modifier 33 indicating delivered in concert with AWV (results in no copay for patient)</a:t>
            </a:r>
          </a:p>
          <a:p>
            <a:r>
              <a:rPr lang="en-US" sz="1600" dirty="0"/>
              <a:t>99498 - 33:  Advanced Directives, additional time, with modifier 33 indicating delivered in concert with AWV (results in no copay for patient)</a:t>
            </a:r>
          </a:p>
          <a:p>
            <a:r>
              <a:rPr lang="en-US" sz="1600" dirty="0"/>
              <a:t>G0506:  Chronic Care Management Planning (for Practices considering CCM program)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A4934-7FB5-4B42-AA4D-7A881DD13EA7}"/>
              </a:ext>
            </a:extLst>
          </p:cNvPr>
          <p:cNvSpPr txBox="1"/>
          <p:nvPr/>
        </p:nvSpPr>
        <p:spPr>
          <a:xfrm>
            <a:off x="4216401" y="173733"/>
            <a:ext cx="477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Codes to Register in Your EHR</a:t>
            </a:r>
          </a:p>
        </p:txBody>
      </p:sp>
    </p:spTree>
    <p:extLst>
      <p:ext uri="{BB962C8B-B14F-4D97-AF65-F5344CB8AC3E}">
        <p14:creationId xmlns:p14="http://schemas.microsoft.com/office/powerpoint/2010/main" val="45214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332467" y="1240533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Codes and National Average Reimbursements for Physicians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B723ABD-D362-B240-A473-F3B8D8C7E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934395"/>
              </p:ext>
            </p:extLst>
          </p:nvPr>
        </p:nvGraphicFramePr>
        <p:xfrm>
          <a:off x="666371" y="2039039"/>
          <a:ext cx="7811257" cy="317479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438113">
                  <a:extLst>
                    <a:ext uri="{9D8B030D-6E8A-4147-A177-3AD203B41FA5}">
                      <a16:colId xmlns:a16="http://schemas.microsoft.com/office/drawing/2014/main" val="665800049"/>
                    </a:ext>
                  </a:extLst>
                </a:gridCol>
                <a:gridCol w="1463145">
                  <a:extLst>
                    <a:ext uri="{9D8B030D-6E8A-4147-A177-3AD203B41FA5}">
                      <a16:colId xmlns:a16="http://schemas.microsoft.com/office/drawing/2014/main" val="126485346"/>
                    </a:ext>
                  </a:extLst>
                </a:gridCol>
                <a:gridCol w="1411707">
                  <a:extLst>
                    <a:ext uri="{9D8B030D-6E8A-4147-A177-3AD203B41FA5}">
                      <a16:colId xmlns:a16="http://schemas.microsoft.com/office/drawing/2014/main" val="1519760443"/>
                    </a:ext>
                  </a:extLst>
                </a:gridCol>
                <a:gridCol w="1346252">
                  <a:extLst>
                    <a:ext uri="{9D8B030D-6E8A-4147-A177-3AD203B41FA5}">
                      <a16:colId xmlns:a16="http://schemas.microsoft.com/office/drawing/2014/main" val="3464693685"/>
                    </a:ext>
                  </a:extLst>
                </a:gridCol>
                <a:gridCol w="1152040">
                  <a:extLst>
                    <a:ext uri="{9D8B030D-6E8A-4147-A177-3AD203B41FA5}">
                      <a16:colId xmlns:a16="http://schemas.microsoft.com/office/drawing/2014/main" val="277219347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Welcome to Medicare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First AWV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G0438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Subsequent AWV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G0439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>
                          <a:latin typeface="+mj-lt"/>
                        </a:rPr>
                        <a:t>For FQHCs</a:t>
                      </a:r>
                    </a:p>
                    <a:p>
                      <a:pPr algn="ctr"/>
                      <a:r>
                        <a:rPr lang="en-US" sz="1200" i="1">
                          <a:latin typeface="+mj-lt"/>
                        </a:rPr>
                        <a:t>Always</a:t>
                      </a:r>
                    </a:p>
                    <a:p>
                      <a:pPr algn="ctr"/>
                      <a:r>
                        <a:rPr lang="en-US" sz="1200" i="1">
                          <a:latin typeface="+mj-lt"/>
                        </a:rPr>
                        <a:t>G0468</a:t>
                      </a:r>
                      <a:endParaRPr lang="en-US" sz="1200" i="1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66967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National Average Reimbursement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$169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$174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$118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$70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767713"/>
                  </a:ext>
                </a:extLst>
              </a:tr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Advanced Care Planning – No Copay (99497)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MAC Contingent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Not Recommended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391772"/>
                  </a:ext>
                </a:extLst>
              </a:tr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Optional EKG</a:t>
                      </a:r>
                    </a:p>
                    <a:p>
                      <a:pPr algn="l"/>
                      <a:r>
                        <a:rPr lang="en-US" sz="1200" dirty="0">
                          <a:latin typeface="+mj-lt"/>
                        </a:rPr>
                        <a:t>(G0403/404/405)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Yes, Has Copay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($8-$17)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Not Recommended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623339"/>
                  </a:ext>
                </a:extLst>
              </a:tr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Prolonged Preventive Service Applies (G0513/514)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Yes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($62)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Yes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($62)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Yes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($62)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</a:rPr>
                        <a:t>No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859223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algn="l"/>
                      <a:endParaRPr lang="en-US" sz="1200" b="1" dirty="0">
                        <a:latin typeface="+mj-lt"/>
                      </a:endParaRPr>
                    </a:p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Total Average Reimbursement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$239</a:t>
                      </a:r>
                    </a:p>
                    <a:p>
                      <a:pPr algn="ctr"/>
                      <a:endParaRPr lang="en-US" sz="1200" b="1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$322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$266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$70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3082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B54E7DE-DA5C-A543-8C83-194C49A77A0B}"/>
              </a:ext>
            </a:extLst>
          </p:cNvPr>
          <p:cNvSpPr txBox="1"/>
          <p:nvPr/>
        </p:nvSpPr>
        <p:spPr>
          <a:xfrm>
            <a:off x="3810000" y="173733"/>
            <a:ext cx="518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CMS Fee Look Up Tool Averages by Code</a:t>
            </a:r>
          </a:p>
        </p:txBody>
      </p:sp>
    </p:spTree>
    <p:extLst>
      <p:ext uri="{BB962C8B-B14F-4D97-AF65-F5344CB8AC3E}">
        <p14:creationId xmlns:p14="http://schemas.microsoft.com/office/powerpoint/2010/main" val="360750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1094467" y="199133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Coding Decision-Making: Which Test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B723ABD-D362-B240-A473-F3B8D8C7E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65827"/>
              </p:ext>
            </p:extLst>
          </p:nvPr>
        </p:nvGraphicFramePr>
        <p:xfrm>
          <a:off x="506896" y="1574950"/>
          <a:ext cx="7811258" cy="335767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991678">
                  <a:extLst>
                    <a:ext uri="{9D8B030D-6E8A-4147-A177-3AD203B41FA5}">
                      <a16:colId xmlns:a16="http://schemas.microsoft.com/office/drawing/2014/main" val="665800049"/>
                    </a:ext>
                  </a:extLst>
                </a:gridCol>
                <a:gridCol w="1652213">
                  <a:extLst>
                    <a:ext uri="{9D8B030D-6E8A-4147-A177-3AD203B41FA5}">
                      <a16:colId xmlns:a16="http://schemas.microsoft.com/office/drawing/2014/main" val="126485346"/>
                    </a:ext>
                  </a:extLst>
                </a:gridCol>
                <a:gridCol w="1680436">
                  <a:extLst>
                    <a:ext uri="{9D8B030D-6E8A-4147-A177-3AD203B41FA5}">
                      <a16:colId xmlns:a16="http://schemas.microsoft.com/office/drawing/2014/main" val="1519760443"/>
                    </a:ext>
                  </a:extLst>
                </a:gridCol>
                <a:gridCol w="1486931">
                  <a:extLst>
                    <a:ext uri="{9D8B030D-6E8A-4147-A177-3AD203B41FA5}">
                      <a16:colId xmlns:a16="http://schemas.microsoft.com/office/drawing/2014/main" val="3464693685"/>
                    </a:ext>
                  </a:extLst>
                </a:gridCol>
              </a:tblGrid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Per Medicare Beneficiary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Welcome to Medicare 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First AWV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G0438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Subsequent AWV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G0439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9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566967"/>
                  </a:ext>
                </a:extLst>
              </a:tr>
              <a:tr h="39453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Expected Timing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0-12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13-24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&gt; 24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0767713"/>
                  </a:ext>
                </a:extLst>
              </a:tr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How Many Times The Code can be Billed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Once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Once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Unlimited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391772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Limits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latin typeface="+mj-lt"/>
                        </a:rPr>
                        <a:t>Use Or Lose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Use it in months 0-12 or lose it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sng" dirty="0">
                          <a:latin typeface="+mj-lt"/>
                        </a:rPr>
                        <a:t>Once in a lifetime</a:t>
                      </a: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After month 12, use it once anytime in the lifetime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Annually after 24</a:t>
                      </a:r>
                      <a:r>
                        <a:rPr lang="en-US" sz="1200" baseline="30000" dirty="0">
                          <a:latin typeface="+mj-lt"/>
                        </a:rPr>
                        <a:t>th</a:t>
                      </a:r>
                      <a:r>
                        <a:rPr lang="en-US" sz="1200" dirty="0">
                          <a:latin typeface="+mj-lt"/>
                        </a:rPr>
                        <a:t> month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623339"/>
                  </a:ext>
                </a:extLst>
              </a:tr>
              <a:tr h="515273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+mj-lt"/>
                        </a:rPr>
                        <a:t>Prolonged Preventive Service Applies (G0513/514)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Applies when the initial visit is more than 15 minutes over the time recommended by Medicare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859223"/>
                  </a:ext>
                </a:extLst>
              </a:tr>
              <a:tr h="531495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latin typeface="+mj-lt"/>
                      </a:endParaRPr>
                    </a:p>
                    <a:p>
                      <a:pPr algn="l"/>
                      <a:r>
                        <a:rPr lang="en-US" sz="1200" dirty="0">
                          <a:latin typeface="+mj-lt"/>
                        </a:rPr>
                        <a:t>Total Average Reimbursement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$239</a:t>
                      </a:r>
                    </a:p>
                    <a:p>
                      <a:pPr algn="ctr"/>
                      <a:endParaRPr lang="en-US" sz="1200" dirty="0"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$322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j-lt"/>
                      </a:endParaRPr>
                    </a:p>
                    <a:p>
                      <a:pPr algn="ctr"/>
                      <a:r>
                        <a:rPr lang="en-US" sz="1200" dirty="0">
                          <a:latin typeface="+mj-lt"/>
                        </a:rPr>
                        <a:t>$266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308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40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1136455" y="130791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Advanced Care Planning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5E96B-B1EC-304E-9287-DFB0999469CC}"/>
              </a:ext>
            </a:extLst>
          </p:cNvPr>
          <p:cNvSpPr/>
          <p:nvPr/>
        </p:nvSpPr>
        <p:spPr>
          <a:xfrm>
            <a:off x="1039216" y="1362577"/>
            <a:ext cx="7065568" cy="346249"/>
          </a:xfrm>
          <a:prstGeom prst="rect">
            <a:avLst/>
          </a:prstGeom>
          <a:solidFill>
            <a:srgbClr val="209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Other Recommended Tests In Conjunction with AWV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7AB8CC-CBAD-154D-80F0-D9536980E5ED}"/>
              </a:ext>
            </a:extLst>
          </p:cNvPr>
          <p:cNvSpPr txBox="1"/>
          <p:nvPr/>
        </p:nvSpPr>
        <p:spPr>
          <a:xfrm>
            <a:off x="1039216" y="2090172"/>
            <a:ext cx="71761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Advanced Care Planning:  99497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No Copay, IF Delivered SAME DAY as Welcome or AWV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Use MODIFIER -33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On the same claim as AWV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Requires 16 Minutes Time Spent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Can be billed a second time in the year (patient does have copay)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B2547-0FD7-CF47-B331-B5809995919C}"/>
              </a:ext>
            </a:extLst>
          </p:cNvPr>
          <p:cNvSpPr txBox="1"/>
          <p:nvPr/>
        </p:nvSpPr>
        <p:spPr>
          <a:xfrm>
            <a:off x="1039216" y="5283546"/>
            <a:ext cx="6922664" cy="707886"/>
          </a:xfrm>
          <a:prstGeom prst="rect">
            <a:avLst/>
          </a:prstGeom>
          <a:noFill/>
          <a:ln>
            <a:solidFill>
              <a:srgbClr val="209FE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/>
              <a:t>Our Goal in First Year:  Baseline Education</a:t>
            </a:r>
          </a:p>
          <a:p>
            <a:r>
              <a:rPr lang="en-US" sz="2000" i="1" dirty="0"/>
              <a:t>	What are Advanced Directives and Why are They Important?</a:t>
            </a:r>
          </a:p>
        </p:txBody>
      </p:sp>
    </p:spTree>
    <p:extLst>
      <p:ext uri="{BB962C8B-B14F-4D97-AF65-F5344CB8AC3E}">
        <p14:creationId xmlns:p14="http://schemas.microsoft.com/office/powerpoint/2010/main" val="241846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E05D5-05D3-D54F-A16C-000321B0819B}"/>
              </a:ext>
            </a:extLst>
          </p:cNvPr>
          <p:cNvSpPr txBox="1"/>
          <p:nvPr/>
        </p:nvSpPr>
        <p:spPr>
          <a:xfrm>
            <a:off x="205467" y="1001757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Other Codes:  In Conjunction with Welcome G0402 ONLY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5E96B-B1EC-304E-9287-DFB0999469CC}"/>
              </a:ext>
            </a:extLst>
          </p:cNvPr>
          <p:cNvSpPr/>
          <p:nvPr/>
        </p:nvSpPr>
        <p:spPr>
          <a:xfrm>
            <a:off x="1295986" y="1690991"/>
            <a:ext cx="7065568" cy="346249"/>
          </a:xfrm>
          <a:prstGeom prst="rect">
            <a:avLst/>
          </a:prstGeom>
          <a:solidFill>
            <a:srgbClr val="209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</a:rPr>
              <a:t>Welcome to Medicare </a:t>
            </a:r>
            <a:r>
              <a:rPr lang="en-US" sz="1600" b="1" u="sng" dirty="0">
                <a:latin typeface="+mj-lt"/>
              </a:rPr>
              <a:t>OPTIONAL</a:t>
            </a:r>
            <a:r>
              <a:rPr lang="en-US" sz="1600" b="1" dirty="0">
                <a:latin typeface="+mj-lt"/>
              </a:rPr>
              <a:t> EKG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344DF-6EE4-DB4E-885D-3B2C98CCBB13}"/>
              </a:ext>
            </a:extLst>
          </p:cNvPr>
          <p:cNvSpPr txBox="1"/>
          <p:nvPr/>
        </p:nvSpPr>
        <p:spPr>
          <a:xfrm>
            <a:off x="1295986" y="2162463"/>
            <a:ext cx="202758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G0403</a:t>
            </a:r>
          </a:p>
          <a:p>
            <a:pPr algn="ctr"/>
            <a:r>
              <a:rPr lang="en-US" sz="1600" b="1" dirty="0">
                <a:latin typeface="+mj-lt"/>
              </a:rPr>
              <a:t>$17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F0131-E9F7-734A-8625-EE78F7D51B5E}"/>
              </a:ext>
            </a:extLst>
          </p:cNvPr>
          <p:cNvSpPr txBox="1"/>
          <p:nvPr/>
        </p:nvSpPr>
        <p:spPr>
          <a:xfrm>
            <a:off x="3792850" y="2162463"/>
            <a:ext cx="202758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G0404</a:t>
            </a:r>
          </a:p>
          <a:p>
            <a:pPr algn="ctr"/>
            <a:r>
              <a:rPr lang="en-US" sz="1600" b="1" dirty="0">
                <a:latin typeface="+mj-lt"/>
              </a:rPr>
              <a:t>$8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FF9DF-22E9-8242-ACB7-216A883934FC}"/>
              </a:ext>
            </a:extLst>
          </p:cNvPr>
          <p:cNvSpPr txBox="1"/>
          <p:nvPr/>
        </p:nvSpPr>
        <p:spPr>
          <a:xfrm>
            <a:off x="6333971" y="2162463"/>
            <a:ext cx="202758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G0405</a:t>
            </a:r>
          </a:p>
          <a:p>
            <a:pPr algn="ctr"/>
            <a:r>
              <a:rPr lang="en-US" sz="1600" b="1" dirty="0">
                <a:latin typeface="+mj-lt"/>
              </a:rPr>
              <a:t>$8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F02C9-2745-5B42-8FDC-E5C969F03620}"/>
              </a:ext>
            </a:extLst>
          </p:cNvPr>
          <p:cNvSpPr/>
          <p:nvPr/>
        </p:nvSpPr>
        <p:spPr>
          <a:xfrm>
            <a:off x="1295986" y="2749118"/>
            <a:ext cx="2027583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Electrocardiogram, </a:t>
            </a:r>
            <a:r>
              <a:rPr lang="en-US" sz="1600" u="sng" dirty="0">
                <a:latin typeface="+mj-lt"/>
              </a:rPr>
              <a:t>routine EKG with 12 leads</a:t>
            </a:r>
            <a:r>
              <a:rPr lang="en-US" sz="1600" dirty="0">
                <a:latin typeface="+mj-lt"/>
              </a:rPr>
              <a:t>; performed as a screening for the initial preventive physical examination with interpretation and report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781526-32B8-6B4F-9807-20F77A7DB146}"/>
              </a:ext>
            </a:extLst>
          </p:cNvPr>
          <p:cNvSpPr/>
          <p:nvPr/>
        </p:nvSpPr>
        <p:spPr>
          <a:xfrm>
            <a:off x="3789554" y="2749118"/>
            <a:ext cx="2027583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Electrocardiogram, routine EKG with 12 leads; </a:t>
            </a:r>
            <a:r>
              <a:rPr lang="en-US" sz="1600" u="sng" dirty="0">
                <a:latin typeface="+mj-lt"/>
              </a:rPr>
              <a:t>tracing only, without interpretation and report</a:t>
            </a:r>
            <a:r>
              <a:rPr lang="en-US" sz="1600" dirty="0">
                <a:latin typeface="+mj-lt"/>
              </a:rPr>
              <a:t>, performed as a screening for the initial preventive physical examination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D8070-02B2-194D-B87F-33F4E1A6F24E}"/>
              </a:ext>
            </a:extLst>
          </p:cNvPr>
          <p:cNvSpPr/>
          <p:nvPr/>
        </p:nvSpPr>
        <p:spPr>
          <a:xfrm>
            <a:off x="6333971" y="2749118"/>
            <a:ext cx="2027583" cy="20621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Electrocardiogram, routine EKG with 12 leads; </a:t>
            </a:r>
            <a:r>
              <a:rPr lang="en-US" sz="1600" u="sng" dirty="0">
                <a:latin typeface="+mj-lt"/>
              </a:rPr>
              <a:t>interpretation and report only</a:t>
            </a:r>
            <a:r>
              <a:rPr lang="en-US" sz="1600" dirty="0">
                <a:latin typeface="+mj-lt"/>
              </a:rPr>
              <a:t>, performed as a screening for the initial preventive physical examination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5C6E33-47ED-E046-B9FE-CB2ED9851F14}"/>
              </a:ext>
            </a:extLst>
          </p:cNvPr>
          <p:cNvSpPr/>
          <p:nvPr/>
        </p:nvSpPr>
        <p:spPr>
          <a:xfrm>
            <a:off x="1059247" y="5593746"/>
            <a:ext cx="7488195" cy="524993"/>
          </a:xfrm>
          <a:prstGeom prst="rect">
            <a:avLst/>
          </a:prstGeom>
          <a:solidFill>
            <a:srgbClr val="209F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+mj-lt"/>
              </a:rPr>
              <a:t>Recommend Administer BEFORE Welcome Begins, Capture Type in Software For Record-Keeping, and will drop to Coding Report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73D32-854E-6C4B-875A-8BB3408EA9A4}"/>
              </a:ext>
            </a:extLst>
          </p:cNvPr>
          <p:cNvSpPr txBox="1"/>
          <p:nvPr/>
        </p:nvSpPr>
        <p:spPr>
          <a:xfrm>
            <a:off x="1136455" y="130791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IPPE:  Welcome to Medicare (G0402)</a:t>
            </a:r>
          </a:p>
        </p:txBody>
      </p:sp>
    </p:spTree>
    <p:extLst>
      <p:ext uri="{BB962C8B-B14F-4D97-AF65-F5344CB8AC3E}">
        <p14:creationId xmlns:p14="http://schemas.microsoft.com/office/powerpoint/2010/main" val="420046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055D4C-92EB-FF46-B9E1-6C9342CECD5F}"/>
              </a:ext>
            </a:extLst>
          </p:cNvPr>
          <p:cNvSpPr txBox="1"/>
          <p:nvPr/>
        </p:nvSpPr>
        <p:spPr>
          <a:xfrm>
            <a:off x="1079005" y="207749"/>
            <a:ext cx="788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+mj-lt"/>
              </a:rPr>
              <a:t>Claim Form Per Visit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E42B76-1D05-6444-BE62-77902A1B9300}"/>
              </a:ext>
            </a:extLst>
          </p:cNvPr>
          <p:cNvSpPr txBox="1"/>
          <p:nvPr/>
        </p:nvSpPr>
        <p:spPr>
          <a:xfrm>
            <a:off x="850900" y="929922"/>
            <a:ext cx="7442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Use Diagnosis Code V.70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Produce a claim form “Superbill” per Visit for use by coding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Available on the website or can be emailed to billing inbox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0A8A610-6790-6545-A48C-DF0F88A2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698262"/>
            <a:ext cx="6972299" cy="495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9230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13434</TotalTime>
  <Words>1538</Words>
  <Application>Microsoft Macintosh PowerPoint</Application>
  <PresentationFormat>Letter Paper (8.5x11 in)</PresentationFormat>
  <Paragraphs>211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ArialMT</vt:lpstr>
      <vt:lpstr>Calibri</vt:lpstr>
      <vt:lpstr>Calibri Light</vt:lpstr>
      <vt:lpstr>Wingdings</vt:lpstr>
      <vt:lpstr>Office Theme</vt:lpstr>
      <vt:lpstr>PowerPoint Presentation</vt:lpstr>
      <vt:lpstr>What Must Be Completed?</vt:lpstr>
      <vt:lpstr>How to Pass an Audit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Coding Documentation:  AWV &amp; Advanced Care Planning, Code:  99497</vt:lpstr>
      <vt:lpstr>Coding Documentation:  Billing Codes, G0513 and G0514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Stevie</dc:creator>
  <cp:lastModifiedBy>Susan Stevie</cp:lastModifiedBy>
  <cp:revision>71</cp:revision>
  <cp:lastPrinted>2019-07-02T19:21:22Z</cp:lastPrinted>
  <dcterms:created xsi:type="dcterms:W3CDTF">2019-02-04T02:16:17Z</dcterms:created>
  <dcterms:modified xsi:type="dcterms:W3CDTF">2021-01-09T19:39:08Z</dcterms:modified>
</cp:coreProperties>
</file>