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7" r:id="rId3"/>
    <p:sldId id="259" r:id="rId4"/>
    <p:sldId id="261" r:id="rId5"/>
    <p:sldId id="260" r:id="rId6"/>
    <p:sldId id="266" r:id="rId7"/>
    <p:sldId id="268" r:id="rId8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9FEA"/>
    <a:srgbClr val="33B8A4"/>
    <a:srgbClr val="209985"/>
    <a:srgbClr val="ADD136"/>
    <a:srgbClr val="61C8F0"/>
    <a:srgbClr val="B94D8C"/>
    <a:srgbClr val="6D6D6C"/>
    <a:srgbClr val="DA8EBE"/>
    <a:srgbClr val="92AD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20"/>
    <p:restoredTop sz="86395"/>
  </p:normalViewPr>
  <p:slideViewPr>
    <p:cSldViewPr snapToGrid="0" snapToObjects="1">
      <p:cViewPr varScale="1">
        <p:scale>
          <a:sx n="105" d="100"/>
          <a:sy n="105" d="100"/>
        </p:scale>
        <p:origin x="135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29B17-48ED-124E-8460-9E2A6C0714FB}" type="datetimeFigureOut">
              <a:rPr lang="en-US" smtClean="0"/>
              <a:t>1/22/21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9FAB5-2F53-7C4A-A700-567AD891D1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73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06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22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08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53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81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4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29FAB5-2F53-7C4A-A700-567AD891D1C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64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60240" y="3186384"/>
            <a:ext cx="4690481" cy="1325563"/>
          </a:xfrm>
        </p:spPr>
        <p:txBody>
          <a:bodyPr/>
          <a:lstStyle/>
          <a:p>
            <a:r>
              <a:rPr lang="en-US"/>
              <a:t>Presentation </a:t>
            </a:r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517546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61" y="457200"/>
            <a:ext cx="7967019" cy="931754"/>
          </a:xfrm>
        </p:spPr>
        <p:txBody>
          <a:bodyPr anchor="b">
            <a:normAutofit/>
          </a:bodyPr>
          <a:lstStyle>
            <a:lvl1pPr>
              <a:defRPr sz="2700"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88223" y="1743083"/>
            <a:ext cx="2344341" cy="3829153"/>
          </a:xfrm>
          <a:ln w="25400">
            <a:solidFill>
              <a:srgbClr val="33B8A4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262" y="1760647"/>
            <a:ext cx="5456636" cy="3811588"/>
          </a:xfrm>
        </p:spPr>
        <p:txBody>
          <a:bodyPr/>
          <a:lstStyle>
            <a:lvl1pPr marL="0" indent="0">
              <a:buNone/>
              <a:defRPr sz="1200" baseline="0">
                <a:latin typeface="MS Reference Sans Serif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2" y="5753320"/>
            <a:ext cx="1775013" cy="60303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2613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3927694"/>
          </a:xfrm>
        </p:spPr>
        <p:txBody>
          <a:bodyPr vert="eaVert"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2" y="5753320"/>
            <a:ext cx="1775013" cy="60303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575515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388194"/>
          </a:xfrm>
        </p:spPr>
        <p:txBody>
          <a:bodyPr vert="eaVert"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388194"/>
          </a:xfrm>
        </p:spPr>
        <p:txBody>
          <a:bodyPr vert="eaVert"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2" y="5753320"/>
            <a:ext cx="1775013" cy="60303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1542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646674"/>
            <a:ext cx="6858000" cy="1134625"/>
          </a:xfrm>
        </p:spPr>
        <p:txBody>
          <a:bodyPr anchor="b">
            <a:normAutofit/>
          </a:bodyPr>
          <a:lstStyle>
            <a:lvl1pPr algn="ctr">
              <a:defRPr sz="3600" baseline="0">
                <a:latin typeface="MS Reference Sans Serif Bold" charset="0"/>
              </a:defRPr>
            </a:lvl1pPr>
          </a:lstStyle>
          <a:p>
            <a:r>
              <a:rPr lang="en-US"/>
              <a:t>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44841"/>
            <a:ext cx="6858000" cy="770265"/>
          </a:xfrm>
        </p:spPr>
        <p:txBody>
          <a:bodyPr/>
          <a:lstStyle>
            <a:lvl1pPr marL="0" indent="0" algn="ctr">
              <a:buNone/>
              <a:defRPr sz="1800" baseline="0">
                <a:latin typeface="MS Reference Sans Serif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0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3744201"/>
          </a:xfrm>
        </p:spPr>
        <p:txBody>
          <a:bodyPr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3764" y="6091927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500" i="1" baseline="0">
                <a:solidFill>
                  <a:srgbClr val="6D6D6C"/>
                </a:solidFill>
                <a:latin typeface="+mn-lt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1" y="5889845"/>
            <a:ext cx="1775013" cy="60303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19212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69859"/>
            <a:ext cx="7886700" cy="1906706"/>
          </a:xfrm>
        </p:spPr>
        <p:txBody>
          <a:bodyPr anchor="b">
            <a:normAutofit/>
          </a:bodyPr>
          <a:lstStyle>
            <a:lvl1pPr>
              <a:defRPr sz="3375"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103553"/>
            <a:ext cx="7886700" cy="896947"/>
          </a:xfrm>
        </p:spPr>
        <p:txBody>
          <a:bodyPr/>
          <a:lstStyle>
            <a:lvl1pPr marL="0" indent="0">
              <a:buNone/>
              <a:defRPr sz="1800" baseline="0">
                <a:solidFill>
                  <a:srgbClr val="6D6D6C"/>
                </a:solidFill>
                <a:latin typeface="MS Reference Sans Serif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2272189" y="6537434"/>
            <a:ext cx="1147350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5699396" y="6537434"/>
            <a:ext cx="1152650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7991290" y="6537434"/>
            <a:ext cx="1152710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555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746610"/>
          </a:xfrm>
        </p:spPr>
        <p:txBody>
          <a:bodyPr/>
          <a:lstStyle>
            <a:lvl1pPr>
              <a:defRPr sz="1800" baseline="0">
                <a:latin typeface="MS Reference Sans Serif" charset="0"/>
              </a:defRPr>
            </a:lvl1pPr>
            <a:lvl2pPr>
              <a:defRPr sz="1575" baseline="0">
                <a:latin typeface="MS Reference Sans Serif" charset="0"/>
              </a:defRPr>
            </a:lvl2pPr>
            <a:lvl3pPr>
              <a:defRPr sz="1425" baseline="0">
                <a:latin typeface="MS Reference Sans Serif" charset="0"/>
              </a:defRPr>
            </a:lvl3pPr>
            <a:lvl4pPr>
              <a:defRPr sz="1275" baseline="0">
                <a:latin typeface="MS Reference Sans Serif" charset="0"/>
              </a:defRPr>
            </a:lvl4pPr>
            <a:lvl5pPr>
              <a:defRPr sz="1125"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1825625"/>
            <a:ext cx="3886200" cy="3746610"/>
          </a:xfrm>
        </p:spPr>
        <p:txBody>
          <a:bodyPr/>
          <a:lstStyle>
            <a:lvl1pPr>
              <a:defRPr sz="1800" baseline="0">
                <a:latin typeface="MS Reference Sans Serif" charset="0"/>
              </a:defRPr>
            </a:lvl1pPr>
            <a:lvl2pPr>
              <a:defRPr sz="1575" baseline="0">
                <a:latin typeface="MS Reference Sans Serif" charset="0"/>
              </a:defRPr>
            </a:lvl2pPr>
            <a:lvl3pPr>
              <a:defRPr sz="1425" baseline="0">
                <a:latin typeface="MS Reference Sans Serif" charset="0"/>
              </a:defRPr>
            </a:lvl3pPr>
            <a:lvl4pPr>
              <a:defRPr sz="1275" baseline="0">
                <a:latin typeface="MS Reference Sans Serif" charset="0"/>
              </a:defRPr>
            </a:lvl4pPr>
            <a:lvl5pPr>
              <a:defRPr sz="1125"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2" y="5753320"/>
            <a:ext cx="1775013" cy="60303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31977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3300"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 baseline="0">
                <a:latin typeface="MS Reference Sans Serif Bold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217972"/>
          </a:xfrm>
        </p:spPr>
        <p:txBody>
          <a:bodyPr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 baseline="0">
                <a:latin typeface="MS Reference Sans Serif Bold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217972"/>
          </a:xfrm>
        </p:spPr>
        <p:txBody>
          <a:bodyPr/>
          <a:lstStyle>
            <a:lvl1pPr>
              <a:defRPr baseline="0">
                <a:latin typeface="MS Reference Sans Serif" charset="0"/>
              </a:defRPr>
            </a:lvl1pPr>
            <a:lvl2pPr>
              <a:defRPr baseline="0">
                <a:latin typeface="MS Reference Sans Serif" charset="0"/>
              </a:defRPr>
            </a:lvl2pPr>
            <a:lvl3pPr>
              <a:defRPr baseline="0">
                <a:latin typeface="MS Reference Sans Serif" charset="0"/>
              </a:defRPr>
            </a:lvl3pPr>
            <a:lvl4pPr>
              <a:defRPr baseline="0">
                <a:latin typeface="MS Reference Sans Serif" charset="0"/>
              </a:defRPr>
            </a:lvl4pPr>
            <a:lvl5pPr>
              <a:defRPr baseline="0">
                <a:latin typeface="MS Reference Sans Serif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2" y="5753320"/>
            <a:ext cx="1775013" cy="60303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238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2" y="5753320"/>
            <a:ext cx="1775013" cy="60303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1165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2" y="5753320"/>
            <a:ext cx="1775013" cy="60303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94695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 baseline="0">
                <a:latin typeface="MS Reference Sans Serif Bold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 baseline="0">
                <a:latin typeface="MS Reference Sans Serif" charset="0"/>
              </a:defRPr>
            </a:lvl1pPr>
            <a:lvl2pPr>
              <a:defRPr sz="2100" baseline="0">
                <a:latin typeface="MS Reference Sans Serif" charset="0"/>
              </a:defRPr>
            </a:lvl2pPr>
            <a:lvl3pPr>
              <a:defRPr sz="1800" baseline="0">
                <a:latin typeface="MS Reference Sans Serif" charset="0"/>
              </a:defRPr>
            </a:lvl3pPr>
            <a:lvl4pPr>
              <a:defRPr sz="1500" baseline="0">
                <a:latin typeface="MS Reference Sans Serif" charset="0"/>
              </a:defRPr>
            </a:lvl4pPr>
            <a:lvl5pPr>
              <a:defRPr sz="1500" baseline="0">
                <a:latin typeface="MS Reference Sans Serif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 baseline="0">
                <a:latin typeface="MS Reference Sans Serif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28439" y="5988817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6D6D6C"/>
                </a:solidFill>
                <a:latin typeface="MS Reference Sans Serif" charset="0"/>
              </a:defRPr>
            </a:lvl1pPr>
          </a:lstStyle>
          <a:p>
            <a:fld id="{F34C31E3-DFD8-0746-BC49-748C361D6A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22" y="5753320"/>
            <a:ext cx="1775013" cy="60303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6537434"/>
            <a:ext cx="1138428" cy="320566"/>
          </a:xfrm>
          <a:prstGeom prst="rect">
            <a:avLst/>
          </a:prstGeom>
          <a:solidFill>
            <a:srgbClr val="2099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139170" y="6537434"/>
            <a:ext cx="1138428" cy="320566"/>
          </a:xfrm>
          <a:prstGeom prst="rect">
            <a:avLst/>
          </a:prstGeom>
          <a:solidFill>
            <a:srgbClr val="33B8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2281111" y="6537434"/>
            <a:ext cx="1138428" cy="320566"/>
          </a:xfrm>
          <a:prstGeom prst="rect">
            <a:avLst/>
          </a:prstGeom>
          <a:solidFill>
            <a:srgbClr val="ADD1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3420350" y="6537434"/>
            <a:ext cx="1145286" cy="320566"/>
          </a:xfrm>
          <a:prstGeom prst="rect">
            <a:avLst/>
          </a:prstGeom>
          <a:solidFill>
            <a:srgbClr val="92AD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4560206" y="6537434"/>
            <a:ext cx="1145286" cy="320566"/>
          </a:xfrm>
          <a:prstGeom prst="rect">
            <a:avLst/>
          </a:prstGeom>
          <a:solidFill>
            <a:srgbClr val="209F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5699396" y="6537434"/>
            <a:ext cx="1145286" cy="320566"/>
          </a:xfrm>
          <a:prstGeom prst="rect">
            <a:avLst/>
          </a:prstGeom>
          <a:solidFill>
            <a:srgbClr val="61C8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6852047" y="6537434"/>
            <a:ext cx="1145286" cy="320566"/>
          </a:xfrm>
          <a:prstGeom prst="rect">
            <a:avLst/>
          </a:prstGeom>
          <a:solidFill>
            <a:srgbClr val="B94D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7991291" y="6537434"/>
            <a:ext cx="1145286" cy="320566"/>
          </a:xfrm>
          <a:prstGeom prst="rect">
            <a:avLst/>
          </a:prstGeom>
          <a:solidFill>
            <a:srgbClr val="DA8E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1472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979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10F0F3-6F9A-9B4D-9CC7-20A1D05AA8AE}"/>
              </a:ext>
            </a:extLst>
          </p:cNvPr>
          <p:cNvSpPr txBox="1"/>
          <p:nvPr userDrawn="1"/>
        </p:nvSpPr>
        <p:spPr>
          <a:xfrm>
            <a:off x="332740" y="6574791"/>
            <a:ext cx="121158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 err="1"/>
              <a:t>www.mycareware.com</a:t>
            </a:r>
            <a:endParaRPr lang="en-US" sz="75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0F7A657-16EF-EE47-9941-F10E451C469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4" y="6372151"/>
            <a:ext cx="1368026" cy="34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8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MS Reference Sans Serif Bold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 baseline="0">
          <a:solidFill>
            <a:schemeClr val="tx1"/>
          </a:solidFill>
          <a:latin typeface="MS Reference Sans Serif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carewar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A4E12A2-0033-7B42-B1F5-7D81B12F24D6}"/>
              </a:ext>
            </a:extLst>
          </p:cNvPr>
          <p:cNvSpPr txBox="1"/>
          <p:nvPr/>
        </p:nvSpPr>
        <p:spPr>
          <a:xfrm>
            <a:off x="2700896" y="2958191"/>
            <a:ext cx="5342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Practice Launch Process</a:t>
            </a:r>
          </a:p>
        </p:txBody>
      </p:sp>
    </p:spTree>
    <p:extLst>
      <p:ext uri="{BB962C8B-B14F-4D97-AF65-F5344CB8AC3E}">
        <p14:creationId xmlns:p14="http://schemas.microsoft.com/office/powerpoint/2010/main" val="74149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613257A-5B49-6844-A827-BF49DA7AAE3D}"/>
              </a:ext>
            </a:extLst>
          </p:cNvPr>
          <p:cNvSpPr txBox="1"/>
          <p:nvPr/>
        </p:nvSpPr>
        <p:spPr>
          <a:xfrm>
            <a:off x="4672853" y="161184"/>
            <a:ext cx="430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dirty="0"/>
              <a:t>Agenda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889827-59D3-1F46-BC2F-A55EEB8CF27C}"/>
              </a:ext>
            </a:extLst>
          </p:cNvPr>
          <p:cNvSpPr txBox="1"/>
          <p:nvPr/>
        </p:nvSpPr>
        <p:spPr>
          <a:xfrm>
            <a:off x="997055" y="2174221"/>
            <a:ext cx="70740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Review the process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Review/assign program kick off responsibilities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Review/assign ongoing program responsibilities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Review/agree onsite launch agenda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50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613257A-5B49-6844-A827-BF49DA7AAE3D}"/>
              </a:ext>
            </a:extLst>
          </p:cNvPr>
          <p:cNvSpPr txBox="1"/>
          <p:nvPr/>
        </p:nvSpPr>
        <p:spPr>
          <a:xfrm>
            <a:off x="7385587" y="80227"/>
            <a:ext cx="1671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The Process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B7E4D0BD-2F29-484D-9BD3-6CEB0F7E83A7}"/>
              </a:ext>
            </a:extLst>
          </p:cNvPr>
          <p:cNvSpPr/>
          <p:nvPr/>
        </p:nvSpPr>
        <p:spPr>
          <a:xfrm>
            <a:off x="3632764" y="1576582"/>
            <a:ext cx="1082010" cy="502103"/>
          </a:xfrm>
          <a:prstGeom prst="homePlate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Outbound Call</a:t>
            </a:r>
          </a:p>
        </p:txBody>
      </p:sp>
      <p:sp>
        <p:nvSpPr>
          <p:cNvPr id="19" name="Pentagon 18">
            <a:extLst>
              <a:ext uri="{FF2B5EF4-FFF2-40B4-BE49-F238E27FC236}">
                <a16:creationId xmlns:a16="http://schemas.microsoft.com/office/drawing/2014/main" id="{527425AF-41B4-894E-B777-5B7D9FC2445E}"/>
              </a:ext>
            </a:extLst>
          </p:cNvPr>
          <p:cNvSpPr/>
          <p:nvPr/>
        </p:nvSpPr>
        <p:spPr>
          <a:xfrm>
            <a:off x="3615028" y="2586790"/>
            <a:ext cx="1082010" cy="502103"/>
          </a:xfrm>
          <a:prstGeom prst="homePlate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Reception</a:t>
            </a:r>
          </a:p>
        </p:txBody>
      </p:sp>
      <p:sp>
        <p:nvSpPr>
          <p:cNvPr id="20" name="Pentagon 19">
            <a:extLst>
              <a:ext uri="{FF2B5EF4-FFF2-40B4-BE49-F238E27FC236}">
                <a16:creationId xmlns:a16="http://schemas.microsoft.com/office/drawing/2014/main" id="{DF09CA90-9857-5F4F-93F8-5B02D5354DF9}"/>
              </a:ext>
            </a:extLst>
          </p:cNvPr>
          <p:cNvSpPr/>
          <p:nvPr/>
        </p:nvSpPr>
        <p:spPr>
          <a:xfrm>
            <a:off x="5030966" y="1958752"/>
            <a:ext cx="1321131" cy="502103"/>
          </a:xfrm>
          <a:prstGeom prst="homePlate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Schedule Appointment</a:t>
            </a:r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7D229310-C3B8-3647-A426-BCD4C1141650}"/>
              </a:ext>
            </a:extLst>
          </p:cNvPr>
          <p:cNvSpPr/>
          <p:nvPr/>
        </p:nvSpPr>
        <p:spPr>
          <a:xfrm>
            <a:off x="6462073" y="1958752"/>
            <a:ext cx="1082010" cy="502103"/>
          </a:xfrm>
          <a:prstGeom prst="homePlate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Email Prep</a:t>
            </a:r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ADE9B906-36D7-A848-9402-7F53E712F74D}"/>
              </a:ext>
            </a:extLst>
          </p:cNvPr>
          <p:cNvSpPr/>
          <p:nvPr/>
        </p:nvSpPr>
        <p:spPr>
          <a:xfrm>
            <a:off x="7635931" y="1958752"/>
            <a:ext cx="1082010" cy="502103"/>
          </a:xfrm>
          <a:prstGeom prst="homePlate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Send Reminders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4E8A23-33E3-F948-8236-A778879BE4F2}"/>
              </a:ext>
            </a:extLst>
          </p:cNvPr>
          <p:cNvSpPr/>
          <p:nvPr/>
        </p:nvSpPr>
        <p:spPr>
          <a:xfrm>
            <a:off x="3616949" y="1176303"/>
            <a:ext cx="5100992" cy="2738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Schedule Patients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E904FB2-1502-DD4C-9984-1920AEFC1F56}"/>
              </a:ext>
            </a:extLst>
          </p:cNvPr>
          <p:cNvSpPr/>
          <p:nvPr/>
        </p:nvSpPr>
        <p:spPr>
          <a:xfrm>
            <a:off x="276722" y="3813408"/>
            <a:ext cx="4868797" cy="279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Conduct Intake and Review (~60 minutes)</a:t>
            </a:r>
          </a:p>
        </p:txBody>
      </p:sp>
      <p:sp>
        <p:nvSpPr>
          <p:cNvPr id="31" name="Pentagon 30">
            <a:extLst>
              <a:ext uri="{FF2B5EF4-FFF2-40B4-BE49-F238E27FC236}">
                <a16:creationId xmlns:a16="http://schemas.microsoft.com/office/drawing/2014/main" id="{942CFD79-4214-AE4D-95D3-44CF3BAE4687}"/>
              </a:ext>
            </a:extLst>
          </p:cNvPr>
          <p:cNvSpPr/>
          <p:nvPr/>
        </p:nvSpPr>
        <p:spPr>
          <a:xfrm>
            <a:off x="257877" y="4203835"/>
            <a:ext cx="909435" cy="738800"/>
          </a:xfrm>
          <a:prstGeom prst="homePlate">
            <a:avLst/>
          </a:prstGeom>
          <a:pattFill prst="ltUpDiag">
            <a:fgClr>
              <a:srgbClr val="33B8A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Patient Arrives </a:t>
            </a:r>
            <a:r>
              <a:rPr lang="en-US" sz="800" b="1" dirty="0">
                <a:solidFill>
                  <a:schemeClr val="tx1"/>
                </a:solidFill>
              </a:rPr>
              <a:t>(or answers phone)*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2" name="Pentagon 31">
            <a:extLst>
              <a:ext uri="{FF2B5EF4-FFF2-40B4-BE49-F238E27FC236}">
                <a16:creationId xmlns:a16="http://schemas.microsoft.com/office/drawing/2014/main" id="{6340E5CC-9BA1-DD42-8D89-4F74C79E2C24}"/>
              </a:ext>
            </a:extLst>
          </p:cNvPr>
          <p:cNvSpPr/>
          <p:nvPr/>
        </p:nvSpPr>
        <p:spPr>
          <a:xfrm>
            <a:off x="1228297" y="4203835"/>
            <a:ext cx="1322855" cy="738800"/>
          </a:xfrm>
          <a:prstGeom prst="homePlate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Conduct</a:t>
            </a:r>
          </a:p>
          <a:p>
            <a:pPr algn="ctr"/>
            <a:r>
              <a:rPr lang="en-US" sz="1200" b="1" dirty="0"/>
              <a:t>AWV &amp; Adv Directives</a:t>
            </a:r>
          </a:p>
        </p:txBody>
      </p:sp>
      <p:sp>
        <p:nvSpPr>
          <p:cNvPr id="35" name="Pentagon 34">
            <a:extLst>
              <a:ext uri="{FF2B5EF4-FFF2-40B4-BE49-F238E27FC236}">
                <a16:creationId xmlns:a16="http://schemas.microsoft.com/office/drawing/2014/main" id="{9AB42697-9273-614A-834D-0FCA5B2E0564}"/>
              </a:ext>
            </a:extLst>
          </p:cNvPr>
          <p:cNvSpPr/>
          <p:nvPr/>
        </p:nvSpPr>
        <p:spPr>
          <a:xfrm>
            <a:off x="2632399" y="4213693"/>
            <a:ext cx="1223330" cy="738800"/>
          </a:xfrm>
          <a:prstGeom prst="homePlate">
            <a:avLst/>
          </a:prstGeom>
          <a:pattFill prst="ltUpDiag">
            <a:fgClr>
              <a:srgbClr val="33B8A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Review Report with Patient*</a:t>
            </a:r>
          </a:p>
        </p:txBody>
      </p:sp>
      <p:sp>
        <p:nvSpPr>
          <p:cNvPr id="36" name="Pentagon 35">
            <a:extLst>
              <a:ext uri="{FF2B5EF4-FFF2-40B4-BE49-F238E27FC236}">
                <a16:creationId xmlns:a16="http://schemas.microsoft.com/office/drawing/2014/main" id="{7DE52834-F295-7C4D-97E6-6B1C1A0512F7}"/>
              </a:ext>
            </a:extLst>
          </p:cNvPr>
          <p:cNvSpPr/>
          <p:nvPr/>
        </p:nvSpPr>
        <p:spPr>
          <a:xfrm>
            <a:off x="3936975" y="4198917"/>
            <a:ext cx="1124266" cy="738800"/>
          </a:xfrm>
          <a:prstGeom prst="homePlate">
            <a:avLst/>
          </a:prstGeom>
          <a:pattFill prst="ltUpDiag">
            <a:fgClr>
              <a:srgbClr val="33B8A4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Schedule Follow Ups*</a:t>
            </a:r>
          </a:p>
        </p:txBody>
      </p:sp>
      <p:sp>
        <p:nvSpPr>
          <p:cNvPr id="37" name="Pentagon 36">
            <a:extLst>
              <a:ext uri="{FF2B5EF4-FFF2-40B4-BE49-F238E27FC236}">
                <a16:creationId xmlns:a16="http://schemas.microsoft.com/office/drawing/2014/main" id="{D7398374-F89B-2441-8B24-B3BE71CD6762}"/>
              </a:ext>
            </a:extLst>
          </p:cNvPr>
          <p:cNvSpPr/>
          <p:nvPr/>
        </p:nvSpPr>
        <p:spPr>
          <a:xfrm>
            <a:off x="5345292" y="4209532"/>
            <a:ext cx="1494581" cy="738800"/>
          </a:xfrm>
          <a:prstGeom prst="homePlate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Submit for Reimbursement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C0A361D-DF31-6740-9612-DA756DD6DE05}"/>
              </a:ext>
            </a:extLst>
          </p:cNvPr>
          <p:cNvSpPr/>
          <p:nvPr/>
        </p:nvSpPr>
        <p:spPr>
          <a:xfrm>
            <a:off x="257877" y="1170862"/>
            <a:ext cx="3129594" cy="279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Getting Ready</a:t>
            </a:r>
          </a:p>
        </p:txBody>
      </p:sp>
      <p:sp>
        <p:nvSpPr>
          <p:cNvPr id="40" name="Pentagon 39">
            <a:extLst>
              <a:ext uri="{FF2B5EF4-FFF2-40B4-BE49-F238E27FC236}">
                <a16:creationId xmlns:a16="http://schemas.microsoft.com/office/drawing/2014/main" id="{100A397E-BC21-7D4B-8D1E-DCF5B7143E4E}"/>
              </a:ext>
            </a:extLst>
          </p:cNvPr>
          <p:cNvSpPr/>
          <p:nvPr/>
        </p:nvSpPr>
        <p:spPr>
          <a:xfrm>
            <a:off x="6921118" y="4209532"/>
            <a:ext cx="1491476" cy="738800"/>
          </a:xfrm>
          <a:prstGeom prst="homePlate">
            <a:avLst/>
          </a:prstGeom>
          <a:solidFill>
            <a:srgbClr val="33B8A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Update EMR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BB167FB-0E25-8C4B-AD65-5A0C8F6DBBB4}"/>
              </a:ext>
            </a:extLst>
          </p:cNvPr>
          <p:cNvSpPr txBox="1"/>
          <p:nvPr/>
        </p:nvSpPr>
        <p:spPr>
          <a:xfrm>
            <a:off x="3592627" y="3119123"/>
            <a:ext cx="167830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b="1" dirty="0"/>
              <a:t>BP</a:t>
            </a:r>
            <a:r>
              <a:rPr lang="en-US" sz="750" dirty="0"/>
              <a:t>:  At check In, hand out AWV “prescription” page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b="1" dirty="0"/>
              <a:t>BP</a:t>
            </a:r>
            <a:r>
              <a:rPr lang="en-US" sz="750" dirty="0"/>
              <a:t>:  At check out:  Schedule Visit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C91ED65-6FBA-1343-9CE8-976767A560C3}"/>
              </a:ext>
            </a:extLst>
          </p:cNvPr>
          <p:cNvCxnSpPr>
            <a:cxnSpLocks/>
          </p:cNvCxnSpPr>
          <p:nvPr/>
        </p:nvCxnSpPr>
        <p:spPr>
          <a:xfrm>
            <a:off x="4625309" y="1998201"/>
            <a:ext cx="361316" cy="1454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03837BA-1A26-684D-A044-DDE608B3A30F}"/>
              </a:ext>
            </a:extLst>
          </p:cNvPr>
          <p:cNvCxnSpPr>
            <a:cxnSpLocks/>
          </p:cNvCxnSpPr>
          <p:nvPr/>
        </p:nvCxnSpPr>
        <p:spPr>
          <a:xfrm flipV="1">
            <a:off x="4625310" y="2410167"/>
            <a:ext cx="340702" cy="30893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4BB3FE61-2DC8-794E-85C0-F886270170F2}"/>
              </a:ext>
            </a:extLst>
          </p:cNvPr>
          <p:cNvSpPr txBox="1"/>
          <p:nvPr/>
        </p:nvSpPr>
        <p:spPr>
          <a:xfrm>
            <a:off x="5030966" y="2548974"/>
            <a:ext cx="132113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Add to EMR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Add to Scheduling Tool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6E9CDE4-8F99-8746-9556-F2A74172259E}"/>
              </a:ext>
            </a:extLst>
          </p:cNvPr>
          <p:cNvSpPr txBox="1"/>
          <p:nvPr/>
        </p:nvSpPr>
        <p:spPr>
          <a:xfrm>
            <a:off x="6436969" y="2545355"/>
            <a:ext cx="893338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Use Content from Hand-Out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D648989-98C3-A742-B9A6-6ACA8762FD8B}"/>
              </a:ext>
            </a:extLst>
          </p:cNvPr>
          <p:cNvSpPr txBox="1"/>
          <p:nvPr/>
        </p:nvSpPr>
        <p:spPr>
          <a:xfrm>
            <a:off x="7592408" y="2552404"/>
            <a:ext cx="8933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Use Content from Hand-Out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b="1" dirty="0"/>
              <a:t>BP</a:t>
            </a:r>
            <a:r>
              <a:rPr lang="en-US" sz="750" dirty="0"/>
              <a:t>: Rule of 3’s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AAE36C-D025-E940-8076-D2A437A20E3D}"/>
              </a:ext>
            </a:extLst>
          </p:cNvPr>
          <p:cNvSpPr txBox="1"/>
          <p:nvPr/>
        </p:nvSpPr>
        <p:spPr>
          <a:xfrm>
            <a:off x="3588866" y="2118487"/>
            <a:ext cx="13472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Use Outbound Call Scripts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b="1" dirty="0"/>
              <a:t>BP</a:t>
            </a:r>
            <a:r>
              <a:rPr lang="en-US" sz="750" dirty="0"/>
              <a:t>: W/Th, 8-12 &amp; 4-6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030C8D7-BC26-0A40-A29F-76D1330905A1}"/>
              </a:ext>
            </a:extLst>
          </p:cNvPr>
          <p:cNvSpPr txBox="1"/>
          <p:nvPr/>
        </p:nvSpPr>
        <p:spPr>
          <a:xfrm>
            <a:off x="6953540" y="5083528"/>
            <a:ext cx="18392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Add new meds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Update contact info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CFAAD2-3655-E84B-94BA-17A118F6F02C}"/>
              </a:ext>
            </a:extLst>
          </p:cNvPr>
          <p:cNvSpPr txBox="1"/>
          <p:nvPr/>
        </p:nvSpPr>
        <p:spPr>
          <a:xfrm>
            <a:off x="5329588" y="5083528"/>
            <a:ext cx="1360257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Enter coding information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Append files if needed</a:t>
            </a: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75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49D041D-C19E-F947-8579-77136D707788}"/>
              </a:ext>
            </a:extLst>
          </p:cNvPr>
          <p:cNvSpPr/>
          <p:nvPr/>
        </p:nvSpPr>
        <p:spPr>
          <a:xfrm>
            <a:off x="5345291" y="3813408"/>
            <a:ext cx="3372650" cy="279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Post Appointment </a:t>
            </a:r>
          </a:p>
        </p:txBody>
      </p:sp>
      <p:sp>
        <p:nvSpPr>
          <p:cNvPr id="46" name="Pentagon 45">
            <a:extLst>
              <a:ext uri="{FF2B5EF4-FFF2-40B4-BE49-F238E27FC236}">
                <a16:creationId xmlns:a16="http://schemas.microsoft.com/office/drawing/2014/main" id="{53AB95DB-7BF6-FE4F-855A-CA6307DEED27}"/>
              </a:ext>
            </a:extLst>
          </p:cNvPr>
          <p:cNvSpPr/>
          <p:nvPr/>
        </p:nvSpPr>
        <p:spPr>
          <a:xfrm>
            <a:off x="257877" y="1539413"/>
            <a:ext cx="1494581" cy="521674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Set Up Practice and Users</a:t>
            </a:r>
          </a:p>
        </p:txBody>
      </p:sp>
      <p:sp>
        <p:nvSpPr>
          <p:cNvPr id="48" name="Pentagon 47">
            <a:extLst>
              <a:ext uri="{FF2B5EF4-FFF2-40B4-BE49-F238E27FC236}">
                <a16:creationId xmlns:a16="http://schemas.microsoft.com/office/drawing/2014/main" id="{046D5C52-FC41-3B48-B13E-13D4CDC83A23}"/>
              </a:ext>
            </a:extLst>
          </p:cNvPr>
          <p:cNvSpPr/>
          <p:nvPr/>
        </p:nvSpPr>
        <p:spPr>
          <a:xfrm>
            <a:off x="1795654" y="2166597"/>
            <a:ext cx="1494581" cy="521674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Train Staff</a:t>
            </a:r>
          </a:p>
        </p:txBody>
      </p:sp>
      <p:sp>
        <p:nvSpPr>
          <p:cNvPr id="53" name="Pentagon 52">
            <a:extLst>
              <a:ext uri="{FF2B5EF4-FFF2-40B4-BE49-F238E27FC236}">
                <a16:creationId xmlns:a16="http://schemas.microsoft.com/office/drawing/2014/main" id="{60F80BEE-D304-1746-9701-8E17BC43896A}"/>
              </a:ext>
            </a:extLst>
          </p:cNvPr>
          <p:cNvSpPr/>
          <p:nvPr/>
        </p:nvSpPr>
        <p:spPr>
          <a:xfrm>
            <a:off x="1795654" y="1561251"/>
            <a:ext cx="1494581" cy="521674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Load Patients </a:t>
            </a:r>
            <a:r>
              <a:rPr lang="en-US" sz="825" b="1" dirty="0"/>
              <a:t>(optional)</a:t>
            </a:r>
            <a:endParaRPr lang="en-US" sz="1200" b="1" dirty="0"/>
          </a:p>
        </p:txBody>
      </p:sp>
      <p:sp>
        <p:nvSpPr>
          <p:cNvPr id="56" name="Pentagon 55">
            <a:extLst>
              <a:ext uri="{FF2B5EF4-FFF2-40B4-BE49-F238E27FC236}">
                <a16:creationId xmlns:a16="http://schemas.microsoft.com/office/drawing/2014/main" id="{04BA39FB-D71A-CE45-865B-F37F4A6AD998}"/>
              </a:ext>
            </a:extLst>
          </p:cNvPr>
          <p:cNvSpPr/>
          <p:nvPr/>
        </p:nvSpPr>
        <p:spPr>
          <a:xfrm>
            <a:off x="257877" y="2166597"/>
            <a:ext cx="1494581" cy="521674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Prep Practice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833879-645F-FC48-AAF5-C5DEC662976F}"/>
              </a:ext>
            </a:extLst>
          </p:cNvPr>
          <p:cNvSpPr txBox="1"/>
          <p:nvPr/>
        </p:nvSpPr>
        <p:spPr>
          <a:xfrm>
            <a:off x="276722" y="5465162"/>
            <a:ext cx="4868797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00" b="1" i="1" dirty="0"/>
              <a:t>*When intake is conducted via telephone, the report review is completed by a Physician in a follow up appointment, and the follow ups are then scheduled with front desk staff or in the E.H.R if the practice allows a third party to schedule.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CB5C28-D898-0F43-AD74-F6FE0BFA8A51}"/>
              </a:ext>
            </a:extLst>
          </p:cNvPr>
          <p:cNvSpPr txBox="1"/>
          <p:nvPr/>
        </p:nvSpPr>
        <p:spPr>
          <a:xfrm>
            <a:off x="7734443" y="6396815"/>
            <a:ext cx="1058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BP=Best Practice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A79133-DE98-6544-BECA-1840FB6FA81B}"/>
              </a:ext>
            </a:extLst>
          </p:cNvPr>
          <p:cNvSpPr txBox="1"/>
          <p:nvPr/>
        </p:nvSpPr>
        <p:spPr>
          <a:xfrm>
            <a:off x="1167650" y="5083527"/>
            <a:ext cx="136025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r>
              <a:rPr lang="en-US" sz="750" dirty="0"/>
              <a:t>90-minute appointments in case of overruns </a:t>
            </a:r>
          </a:p>
        </p:txBody>
      </p:sp>
    </p:spTree>
    <p:extLst>
      <p:ext uri="{BB962C8B-B14F-4D97-AF65-F5344CB8AC3E}">
        <p14:creationId xmlns:p14="http://schemas.microsoft.com/office/powerpoint/2010/main" val="176643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613257A-5B49-6844-A827-BF49DA7AAE3D}"/>
              </a:ext>
            </a:extLst>
          </p:cNvPr>
          <p:cNvSpPr txBox="1"/>
          <p:nvPr/>
        </p:nvSpPr>
        <p:spPr>
          <a:xfrm>
            <a:off x="4735357" y="94744"/>
            <a:ext cx="4408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Program Kick-Off Responsibilities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8D2612-AD58-154A-9970-05D9C623E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961031"/>
              </p:ext>
            </p:extLst>
          </p:nvPr>
        </p:nvGraphicFramePr>
        <p:xfrm>
          <a:off x="256032" y="1207008"/>
          <a:ext cx="8656321" cy="44764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44661">
                  <a:extLst>
                    <a:ext uri="{9D8B030D-6E8A-4147-A177-3AD203B41FA5}">
                      <a16:colId xmlns:a16="http://schemas.microsoft.com/office/drawing/2014/main" val="48562035"/>
                    </a:ext>
                  </a:extLst>
                </a:gridCol>
                <a:gridCol w="2629810">
                  <a:extLst>
                    <a:ext uri="{9D8B030D-6E8A-4147-A177-3AD203B41FA5}">
                      <a16:colId xmlns:a16="http://schemas.microsoft.com/office/drawing/2014/main" val="2887661511"/>
                    </a:ext>
                  </a:extLst>
                </a:gridCol>
                <a:gridCol w="1329791">
                  <a:extLst>
                    <a:ext uri="{9D8B030D-6E8A-4147-A177-3AD203B41FA5}">
                      <a16:colId xmlns:a16="http://schemas.microsoft.com/office/drawing/2014/main" val="3931340620"/>
                    </a:ext>
                  </a:extLst>
                </a:gridCol>
                <a:gridCol w="1518344">
                  <a:extLst>
                    <a:ext uri="{9D8B030D-6E8A-4147-A177-3AD203B41FA5}">
                      <a16:colId xmlns:a16="http://schemas.microsoft.com/office/drawing/2014/main" val="47126995"/>
                    </a:ext>
                  </a:extLst>
                </a:gridCol>
                <a:gridCol w="1433715">
                  <a:extLst>
                    <a:ext uri="{9D8B030D-6E8A-4147-A177-3AD203B41FA5}">
                      <a16:colId xmlns:a16="http://schemas.microsoft.com/office/drawing/2014/main" val="2954912803"/>
                    </a:ext>
                  </a:extLst>
                </a:gridCol>
              </a:tblGrid>
              <a:tr h="420659">
                <a:tc>
                  <a:txBody>
                    <a:bodyPr/>
                    <a:lstStyle/>
                    <a:p>
                      <a:r>
                        <a:rPr lang="en-US" sz="1100" dirty="0"/>
                        <a:t>Activities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Defined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MCW Responsibility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Partner Responsibility</a:t>
                      </a:r>
                    </a:p>
                    <a:p>
                      <a:r>
                        <a:rPr lang="en-US" sz="800" i="1" dirty="0"/>
                        <a:t>(MCW if partner not available)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Practice Responsibility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6720368"/>
                  </a:ext>
                </a:extLst>
              </a:tr>
              <a:tr h="785757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800" b="1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Company, Practices, and Users set up on the MCW platform, accessed at  </a:t>
                      </a:r>
                      <a:r>
                        <a:rPr lang="en-US" sz="900" dirty="0">
                          <a:hlinkClick r:id="rId3"/>
                        </a:rPr>
                        <a:t>www.mycareware.com</a:t>
                      </a:r>
                      <a:r>
                        <a:rPr lang="en-US" sz="900" dirty="0"/>
                        <a:t>, on the Account Access page.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Respond as needed.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Assist practice Admin.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b="0" i="0" dirty="0"/>
                        <a:t>Define the Admin who will manage the account, set up practices, and then invite users to create accounts.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13257590"/>
                  </a:ext>
                </a:extLst>
              </a:tr>
              <a:tr h="849253">
                <a:tc>
                  <a:txBody>
                    <a:bodyPr/>
                    <a:lstStyle/>
                    <a:p>
                      <a:r>
                        <a:rPr lang="en-US" sz="1100" b="1" u="sng" dirty="0"/>
                        <a:t>OPTIONAL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800" b="1" i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Patient Data Extraction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Pull patient data into excel or CSV files and upload to secure link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6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800" b="1" i="1" dirty="0"/>
                        <a:t>*Why optional:  patients can be set up as scheduled.  Uploading patient data makes the intake faster.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Map secure files to system and upload.  Completion time:  up to  10 days.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Assist practice.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Pull data and upload files. Or provide partner with EMR access.</a:t>
                      </a:r>
                    </a:p>
                    <a:p>
                      <a:endParaRPr lang="en-US" sz="900" b="1" i="1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8523066"/>
                  </a:ext>
                </a:extLst>
              </a:tr>
              <a:tr h="78575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900" dirty="0"/>
                        <a:t>Staff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Assign roles and train on best practices, new processes (if needed), and use of platform</a:t>
                      </a:r>
                    </a:p>
                    <a:p>
                      <a:endParaRPr lang="en-US" sz="9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Provide scheduled group or 1:1 training for system users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Admin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AWV intake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Provide scheduled group or 1:1 training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Schedulers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/>
                        <a:t>Front desk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Assure staff ready:  confusion and lack of prep can create bad patient experiences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19217333"/>
                  </a:ext>
                </a:extLst>
              </a:tr>
              <a:tr h="78575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u="sng" dirty="0"/>
                        <a:t>Review Protocols &amp; Referrals for:</a:t>
                      </a:r>
                      <a:r>
                        <a:rPr lang="en-US" sz="900" dirty="0"/>
                        <a:t>  </a:t>
                      </a:r>
                    </a:p>
                    <a:p>
                      <a:r>
                        <a:rPr lang="en-US" sz="900" dirty="0"/>
                        <a:t>Elder Mistreatment; Extreme Vitals; Cognitive Impairment; High Risk Depression; Not Taking Meds as Prescribed; Visibly Unwell; Any other issue of concern where a patient should be seen urgently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Practice adds to training as needed</a:t>
                      </a:r>
                    </a:p>
                    <a:p>
                      <a:endParaRPr lang="en-US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71208491"/>
                  </a:ext>
                </a:extLst>
              </a:tr>
              <a:tr h="84925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u="sng" dirty="0"/>
                        <a:t>Confirm EMR has these codes ready</a:t>
                      </a:r>
                      <a:r>
                        <a:rPr lang="en-US" sz="900" dirty="0"/>
                        <a:t>  </a:t>
                      </a:r>
                    </a:p>
                    <a:p>
                      <a:r>
                        <a:rPr lang="en-US" sz="900" dirty="0"/>
                        <a:t>G0402, G0438, G0439, G0468, G0513, G0514, 99497-M, 99498-M</a:t>
                      </a:r>
                    </a:p>
                    <a:p>
                      <a:endParaRPr lang="en-US" sz="600" dirty="0"/>
                    </a:p>
                    <a:p>
                      <a:r>
                        <a:rPr lang="en-US" sz="800" b="1" i="1" dirty="0"/>
                        <a:t>*We will also provide Z-codes and CPTII codes where the AWV meets the qualification. 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Assign staff to review and update as needed.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81143869"/>
                  </a:ext>
                </a:extLst>
              </a:tr>
            </a:tbl>
          </a:graphicData>
        </a:graphic>
      </p:graphicFrame>
      <p:sp>
        <p:nvSpPr>
          <p:cNvPr id="5" name="Pentagon 4">
            <a:extLst>
              <a:ext uri="{FF2B5EF4-FFF2-40B4-BE49-F238E27FC236}">
                <a16:creationId xmlns:a16="http://schemas.microsoft.com/office/drawing/2014/main" id="{10B72127-D82E-614D-9BB7-79AA233D4D79}"/>
              </a:ext>
            </a:extLst>
          </p:cNvPr>
          <p:cNvSpPr/>
          <p:nvPr/>
        </p:nvSpPr>
        <p:spPr>
          <a:xfrm>
            <a:off x="428541" y="1781903"/>
            <a:ext cx="1535532" cy="543373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Set Up Practice and Users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92C7A011-2A8C-394E-AD4A-19C5A0A8390F}"/>
              </a:ext>
            </a:extLst>
          </p:cNvPr>
          <p:cNvSpPr/>
          <p:nvPr/>
        </p:nvSpPr>
        <p:spPr>
          <a:xfrm>
            <a:off x="428541" y="2677861"/>
            <a:ext cx="1535532" cy="543373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Load Patients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EFA1AE01-C384-7349-8DA4-81D2D1EC37B3}"/>
              </a:ext>
            </a:extLst>
          </p:cNvPr>
          <p:cNvSpPr/>
          <p:nvPr/>
        </p:nvSpPr>
        <p:spPr>
          <a:xfrm>
            <a:off x="428541" y="3377620"/>
            <a:ext cx="1535532" cy="543373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Train Staff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E10D298E-1F56-DF47-A166-E387073AAB0A}"/>
              </a:ext>
            </a:extLst>
          </p:cNvPr>
          <p:cNvSpPr/>
          <p:nvPr/>
        </p:nvSpPr>
        <p:spPr>
          <a:xfrm>
            <a:off x="428541" y="4129077"/>
            <a:ext cx="1535532" cy="543373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Prep Practice</a:t>
            </a:r>
          </a:p>
          <a:p>
            <a:pPr algn="ctr"/>
            <a:r>
              <a:rPr lang="en-US" sz="1350" b="1" dirty="0"/>
              <a:t>PROTOCOLS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9785199B-90BB-8049-8E38-AE7C0970FBEC}"/>
              </a:ext>
            </a:extLst>
          </p:cNvPr>
          <p:cNvSpPr/>
          <p:nvPr/>
        </p:nvSpPr>
        <p:spPr>
          <a:xfrm>
            <a:off x="428541" y="4939112"/>
            <a:ext cx="1535532" cy="543373"/>
          </a:xfrm>
          <a:prstGeom prst="homePlate">
            <a:avLst/>
          </a:prstGeom>
          <a:solidFill>
            <a:srgbClr val="209FE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Prep Practice</a:t>
            </a:r>
          </a:p>
          <a:p>
            <a:pPr algn="ctr"/>
            <a:r>
              <a:rPr lang="en-US" sz="1350" b="1" dirty="0"/>
              <a:t>EMR Codes</a:t>
            </a:r>
          </a:p>
        </p:txBody>
      </p:sp>
    </p:spTree>
    <p:extLst>
      <p:ext uri="{BB962C8B-B14F-4D97-AF65-F5344CB8AC3E}">
        <p14:creationId xmlns:p14="http://schemas.microsoft.com/office/powerpoint/2010/main" val="412117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613257A-5B49-6844-A827-BF49DA7AAE3D}"/>
              </a:ext>
            </a:extLst>
          </p:cNvPr>
          <p:cNvSpPr txBox="1"/>
          <p:nvPr/>
        </p:nvSpPr>
        <p:spPr>
          <a:xfrm>
            <a:off x="4884629" y="86457"/>
            <a:ext cx="4259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On-Going Process Practice Roles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8D2612-AD58-154A-9970-05D9C623E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701011"/>
              </p:ext>
            </p:extLst>
          </p:nvPr>
        </p:nvGraphicFramePr>
        <p:xfrm>
          <a:off x="269785" y="872490"/>
          <a:ext cx="8604429" cy="48988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66279">
                  <a:extLst>
                    <a:ext uri="{9D8B030D-6E8A-4147-A177-3AD203B41FA5}">
                      <a16:colId xmlns:a16="http://schemas.microsoft.com/office/drawing/2014/main" val="48562035"/>
                    </a:ext>
                  </a:extLst>
                </a:gridCol>
                <a:gridCol w="2056868">
                  <a:extLst>
                    <a:ext uri="{9D8B030D-6E8A-4147-A177-3AD203B41FA5}">
                      <a16:colId xmlns:a16="http://schemas.microsoft.com/office/drawing/2014/main" val="4220268687"/>
                    </a:ext>
                  </a:extLst>
                </a:gridCol>
                <a:gridCol w="1931831">
                  <a:extLst>
                    <a:ext uri="{9D8B030D-6E8A-4147-A177-3AD203B41FA5}">
                      <a16:colId xmlns:a16="http://schemas.microsoft.com/office/drawing/2014/main" val="2887661511"/>
                    </a:ext>
                  </a:extLst>
                </a:gridCol>
                <a:gridCol w="2849451">
                  <a:extLst>
                    <a:ext uri="{9D8B030D-6E8A-4147-A177-3AD203B41FA5}">
                      <a16:colId xmlns:a16="http://schemas.microsoft.com/office/drawing/2014/main" val="3931340620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Activities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Sample Documents at</a:t>
                      </a:r>
                    </a:p>
                    <a:p>
                      <a:r>
                        <a:rPr lang="en-US" sz="1100" dirty="0" err="1"/>
                        <a:t>www.mycareware.com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Responsibility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When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672036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Include “prescription” paperwork with every Medicare patient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u="none" dirty="0"/>
                        <a:t>Sample in AWV Tools</a:t>
                      </a:r>
                    </a:p>
                    <a:p>
                      <a:r>
                        <a:rPr lang="en-US" sz="1000" i="1" u="none" dirty="0"/>
                        <a:t>AWV Prescription Form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Reception/Front Desk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At check in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1928049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Prescribe AWV for patients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u="none" dirty="0"/>
                        <a:t>Sample in AWV Tools</a:t>
                      </a:r>
                    </a:p>
                    <a:p>
                      <a:r>
                        <a:rPr lang="en-US" sz="1000" i="1" u="none" dirty="0"/>
                        <a:t>AWV Prescription Form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Physicians</a:t>
                      </a:r>
                    </a:p>
                    <a:p>
                      <a:r>
                        <a:rPr lang="en-US" sz="1100" dirty="0"/>
                        <a:t>Advanced Practitioners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At end of E&amp;M appointments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38523066"/>
                  </a:ext>
                </a:extLst>
              </a:tr>
              <a:tr h="433558">
                <a:tc>
                  <a:txBody>
                    <a:bodyPr/>
                    <a:lstStyle/>
                    <a:p>
                      <a:r>
                        <a:rPr lang="en-US" sz="1100" dirty="0"/>
                        <a:t>Schedule patients who are in the office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u="none" dirty="0"/>
                        <a:t>Sample in AWV Tools</a:t>
                      </a:r>
                    </a:p>
                    <a:p>
                      <a:r>
                        <a:rPr lang="en-US" sz="1000" i="1" u="none" dirty="0"/>
                        <a:t>AWV Prescription Form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Reception/Front Desk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At check out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5767744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100" dirty="0"/>
                        <a:t>Outbound call to schedule patients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u="none" dirty="0"/>
                        <a:t>Sample in AWV Tools</a:t>
                      </a:r>
                    </a:p>
                    <a:p>
                      <a:r>
                        <a:rPr lang="en-US" sz="1000" i="1" u="none" dirty="0"/>
                        <a:t>Marketing Tools Content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Scheduling team or Call Center or Person who will conduct the intake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Recommended:  </a:t>
                      </a:r>
                    </a:p>
                    <a:p>
                      <a:r>
                        <a:rPr lang="en-US" sz="1100" dirty="0"/>
                        <a:t>Wed/Thurs, 8-12am or 4-6pm</a:t>
                      </a:r>
                    </a:p>
                    <a:p>
                      <a:r>
                        <a:rPr lang="en-US" sz="1100" dirty="0"/>
                        <a:t>(Studies show: best days &amp; times to reach people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69854636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Send all reminders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u="none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Use EMR or send manually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3-3-3 (3 weeks, 3 days, 3 hours prior to appt)</a:t>
                      </a:r>
                    </a:p>
                    <a:p>
                      <a:r>
                        <a:rPr lang="en-US" sz="1100" dirty="0"/>
                        <a:t>Studies show: best cycle to keep no-shows low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400962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Conduct Intake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u="none" dirty="0"/>
                        <a:t>Practice Portal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M/A or Outsource Partner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7424504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Conduct Report Reviews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Sample Reports in AWV Tools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Actual Reports in the Practice Portal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M/A, Nurse, AP, or Physician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6725272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Update Critical Elements in E.H.R.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Sample Reports in AWV Tools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Actual Reports in the Practice Portal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Person who conducted intake or Outsource Partner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Immediately following appointment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77675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Submit for Reimbursement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Sample Reports in AWV Tools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dirty="0"/>
                        <a:t>Actual Reports in the Practice Portal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Billing/RCM team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Same day as completion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9935365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Schedule Follow Ups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Reception/Front Desk or Outsource Partner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At check out; or if telehealth, either outreach or at next onsite appointment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673737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45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613257A-5B49-6844-A827-BF49DA7AAE3D}"/>
              </a:ext>
            </a:extLst>
          </p:cNvPr>
          <p:cNvSpPr txBox="1"/>
          <p:nvPr/>
        </p:nvSpPr>
        <p:spPr>
          <a:xfrm>
            <a:off x="2596896" y="84176"/>
            <a:ext cx="6547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dirty="0"/>
              <a:t>Sample One Day Training and Launch Agenda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3E3D26-845E-1B44-BB81-7179596B5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185531"/>
              </p:ext>
            </p:extLst>
          </p:nvPr>
        </p:nvGraphicFramePr>
        <p:xfrm>
          <a:off x="232940" y="942975"/>
          <a:ext cx="8678120" cy="47891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38504">
                  <a:extLst>
                    <a:ext uri="{9D8B030D-6E8A-4147-A177-3AD203B41FA5}">
                      <a16:colId xmlns:a16="http://schemas.microsoft.com/office/drawing/2014/main" val="2600200127"/>
                    </a:ext>
                  </a:extLst>
                </a:gridCol>
                <a:gridCol w="709154">
                  <a:extLst>
                    <a:ext uri="{9D8B030D-6E8A-4147-A177-3AD203B41FA5}">
                      <a16:colId xmlns:a16="http://schemas.microsoft.com/office/drawing/2014/main" val="4030538126"/>
                    </a:ext>
                  </a:extLst>
                </a:gridCol>
                <a:gridCol w="1845464">
                  <a:extLst>
                    <a:ext uri="{9D8B030D-6E8A-4147-A177-3AD203B41FA5}">
                      <a16:colId xmlns:a16="http://schemas.microsoft.com/office/drawing/2014/main" val="1304909510"/>
                    </a:ext>
                  </a:extLst>
                </a:gridCol>
                <a:gridCol w="1845464">
                  <a:extLst>
                    <a:ext uri="{9D8B030D-6E8A-4147-A177-3AD203B41FA5}">
                      <a16:colId xmlns:a16="http://schemas.microsoft.com/office/drawing/2014/main" val="253982033"/>
                    </a:ext>
                  </a:extLst>
                </a:gridCol>
                <a:gridCol w="2739534">
                  <a:extLst>
                    <a:ext uri="{9D8B030D-6E8A-4147-A177-3AD203B41FA5}">
                      <a16:colId xmlns:a16="http://schemas.microsoft.com/office/drawing/2014/main" val="284147671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100" dirty="0"/>
                        <a:t>Topic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Time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Who Typically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Comments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Sample Tools at </a:t>
                      </a:r>
                      <a:r>
                        <a:rPr lang="en-US" sz="1100" dirty="0" err="1"/>
                        <a:t>www.mycareware.com</a:t>
                      </a:r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99112032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All Staff Overview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 min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All Staff breakfast or end of day…or send out email with attachments…or capture as groups trained below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Handout or send email to all staff with attachment for review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none" dirty="0"/>
                        <a:t>Sample in AWV Tools</a:t>
                      </a:r>
                    </a:p>
                    <a:p>
                      <a:r>
                        <a:rPr lang="en-US" sz="1100" i="1" u="none" dirty="0"/>
                        <a:t>Patient FAQs (DIY or White Glove)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7802848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r>
                        <a:rPr lang="en-US" sz="1100" dirty="0"/>
                        <a:t>Reception Role &amp; Handouts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 min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Reception  Staff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Patient Handout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none" dirty="0"/>
                        <a:t>Sample in AWV Tools</a:t>
                      </a:r>
                    </a:p>
                    <a:p>
                      <a:r>
                        <a:rPr lang="en-US" sz="1100" i="1" u="none" dirty="0"/>
                        <a:t>AWV Prescription Form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1958345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lvl="0"/>
                      <a:r>
                        <a:rPr lang="en-US" sz="1100" dirty="0"/>
                        <a:t>Scheduling Process:  Reception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TBD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Reception and/or Scheduling Staff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Handling scheduling,  cancellations and reschedules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907074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lvl="0"/>
                      <a:r>
                        <a:rPr lang="en-US" sz="1100" dirty="0"/>
                        <a:t>Scheduling Process:  Schedulers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30 min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Practice Manager</a:t>
                      </a:r>
                    </a:p>
                    <a:p>
                      <a:r>
                        <a:rPr lang="en-US" sz="1100" dirty="0"/>
                        <a:t>Schedule Coordinator</a:t>
                      </a:r>
                    </a:p>
                    <a:p>
                      <a:r>
                        <a:rPr lang="en-US" sz="1100" dirty="0"/>
                        <a:t>Scheduling Company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Keeping EMR and MCW in sync with initial schedule date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none" dirty="0"/>
                        <a:t>Sample in AWV Tools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u="none" dirty="0"/>
                        <a:t>Marketing Tools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6650358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lvl="0"/>
                      <a:r>
                        <a:rPr lang="en-US" sz="1100" dirty="0"/>
                        <a:t>Coding &amp; Reimbursement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 min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Practice Managers</a:t>
                      </a:r>
                    </a:p>
                    <a:p>
                      <a:r>
                        <a:rPr lang="en-US" sz="1100" dirty="0"/>
                        <a:t>Billers/Billing Company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Assigning email to superbill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none" dirty="0"/>
                        <a:t>Sample in AWV Tools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u="none" dirty="0"/>
                        <a:t>Coding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47019334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lvl="0"/>
                      <a:r>
                        <a:rPr lang="en-US" sz="1100" dirty="0"/>
                        <a:t>Application Use</a:t>
                      </a:r>
                    </a:p>
                    <a:p>
                      <a:pPr lvl="0"/>
                      <a:endParaRPr lang="en-US" sz="1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 hours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Test Administrators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Confirm Sign On</a:t>
                      </a:r>
                    </a:p>
                    <a:p>
                      <a:r>
                        <a:rPr lang="en-US" sz="1100" dirty="0"/>
                        <a:t>Review and practice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i="1" u="none" dirty="0"/>
                        <a:t>Use Test Practice to Run AWVs – set up one new patient; run on an existing patient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1885202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lvl="0"/>
                      <a:r>
                        <a:rPr lang="en-US" sz="1100" dirty="0"/>
                        <a:t>Physician Training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LUNCH or END OF DAY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Physicians</a:t>
                      </a:r>
                    </a:p>
                    <a:p>
                      <a:r>
                        <a:rPr lang="en-US" sz="1100" dirty="0"/>
                        <a:t>Advanced Practitioners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Can do more or less depending on physician desire/time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u="none" dirty="0"/>
                        <a:t>Sample in AWV Tools</a:t>
                      </a:r>
                    </a:p>
                    <a:p>
                      <a:r>
                        <a:rPr lang="en-US" sz="1100" i="1" u="none" dirty="0"/>
                        <a:t>Coding</a:t>
                      </a:r>
                    </a:p>
                    <a:p>
                      <a:r>
                        <a:rPr lang="en-US" sz="1100" i="1" u="none" dirty="0"/>
                        <a:t>Patient Reports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0809713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lvl="0"/>
                      <a:r>
                        <a:rPr lang="en-US" sz="1100" dirty="0"/>
                        <a:t>Program Administration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30 min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Practice Administrator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Q&amp;A/open items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90364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57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0613257A-5B49-6844-A827-BF49DA7AAE3D}"/>
              </a:ext>
            </a:extLst>
          </p:cNvPr>
          <p:cNvSpPr txBox="1"/>
          <p:nvPr/>
        </p:nvSpPr>
        <p:spPr>
          <a:xfrm>
            <a:off x="4672853" y="161184"/>
            <a:ext cx="4305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i="1" dirty="0"/>
              <a:t>Closing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889827-59D3-1F46-BC2F-A55EEB8CF27C}"/>
              </a:ext>
            </a:extLst>
          </p:cNvPr>
          <p:cNvSpPr txBox="1"/>
          <p:nvPr/>
        </p:nvSpPr>
        <p:spPr>
          <a:xfrm>
            <a:off x="1070207" y="1186669"/>
            <a:ext cx="75617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Q&amp;A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US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dirty="0"/>
              <a:t>Next Steps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01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areWare COT" id="{128BB91B-EBF7-3F44-90B7-3062FBC32826}" vid="{7F726D5C-4A6B-F245-BB5C-AD876F6181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{C19E0636-7986-7B47-A3F0-8F217A932A46}tf10001121</Template>
  <TotalTime>10738</TotalTime>
  <Words>1032</Words>
  <Application>Microsoft Macintosh PowerPoint</Application>
  <PresentationFormat>Letter Paper (8.5x11 in)</PresentationFormat>
  <Paragraphs>214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MS Reference Sans Serif</vt:lpstr>
      <vt:lpstr>MS Reference Sans Serif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Stevie</dc:creator>
  <cp:lastModifiedBy>Susan Stevie</cp:lastModifiedBy>
  <cp:revision>113</cp:revision>
  <cp:lastPrinted>2021-01-09T14:54:16Z</cp:lastPrinted>
  <dcterms:created xsi:type="dcterms:W3CDTF">2019-02-13T20:22:02Z</dcterms:created>
  <dcterms:modified xsi:type="dcterms:W3CDTF">2021-01-22T18:49:36Z</dcterms:modified>
</cp:coreProperties>
</file>